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326" r:id="rId3"/>
    <p:sldId id="299" r:id="rId4"/>
    <p:sldId id="327" r:id="rId5"/>
    <p:sldId id="328" r:id="rId6"/>
    <p:sldId id="301" r:id="rId7"/>
    <p:sldId id="296" r:id="rId8"/>
    <p:sldId id="335" r:id="rId9"/>
    <p:sldId id="311" r:id="rId10"/>
    <p:sldId id="312" r:id="rId11"/>
    <p:sldId id="313" r:id="rId12"/>
    <p:sldId id="314" r:id="rId13"/>
    <p:sldId id="319" r:id="rId14"/>
    <p:sldId id="320" r:id="rId15"/>
    <p:sldId id="304" r:id="rId16"/>
    <p:sldId id="305" r:id="rId17"/>
    <p:sldId id="297" r:id="rId18"/>
    <p:sldId id="321" r:id="rId19"/>
    <p:sldId id="322" r:id="rId20"/>
    <p:sldId id="323" r:id="rId21"/>
    <p:sldId id="324" r:id="rId22"/>
    <p:sldId id="325" r:id="rId23"/>
    <p:sldId id="316" r:id="rId24"/>
    <p:sldId id="315" r:id="rId25"/>
    <p:sldId id="33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C50B9D"/>
    <a:srgbClr val="003300"/>
    <a:srgbClr val="006600"/>
    <a:srgbClr val="99FF66"/>
    <a:srgbClr val="CC0000"/>
    <a:srgbClr val="CCCC00"/>
    <a:srgbClr val="604900"/>
    <a:srgbClr val="462006"/>
    <a:srgbClr val="5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184" autoAdjust="0"/>
  </p:normalViewPr>
  <p:slideViewPr>
    <p:cSldViewPr snapToGrid="0">
      <p:cViewPr varScale="1">
        <p:scale>
          <a:sx n="48" d="100"/>
          <a:sy n="48" d="100"/>
        </p:scale>
        <p:origin x="744" y="4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E:\University%20of%20Leeds\UOL%202nd%20Semester\Digital%20Pracice%202nd%20Semester\Assessment%202\Pcs\Hous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University%20of%20Leeds\UOL%202nd%20Semester\Digital%20Pracice%202nd%20Semester\Assessment%202\Pcs\Gender%20wise%20occupan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E:\University%20of%20Leeds\UOL%202nd%20Semester\Digital%20Pracice%202nd%20Semester\Assessment%202\Pcs\Employmen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E:\University%20of%20Leeds\UOL%202nd%20Semester\Digital%20Pracice%202nd%20Semester\Assessment%202\Pcs\Genderwise%20empl.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E:\University%20of%20Leeds\UOL%202nd%20Semester\Digital%20Pracice%202nd%20Semester\Assessment%202\Pcs\Occupation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E:\University%20of%20Leeds\UOL%202nd%20Semester\Digital%20Pracice%202nd%20Semester\Assessment%202\Pcs\other%20occupation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E:\University%20of%20Leeds\UOL%202nd%20Semester\Digital%20Pracice%202nd%20Semester\Assessment%202\Pcs\Ownership.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baseline="0">
                <a:solidFill>
                  <a:srgbClr val="FF0000"/>
                </a:solidFill>
                <a:latin typeface="Times New Roman" panose="02020603050405020304" pitchFamily="18" charset="0"/>
                <a:ea typeface="+mn-ea"/>
                <a:cs typeface="Times New Roman" panose="02020603050405020304" pitchFamily="18" charset="0"/>
              </a:defRPr>
            </a:pPr>
            <a:r>
              <a:rPr lang="en-US" sz="1600" b="1" dirty="0">
                <a:solidFill>
                  <a:srgbClr val="FF0000"/>
                </a:solidFill>
                <a:latin typeface="Times New Roman" panose="02020603050405020304" pitchFamily="18" charset="0"/>
                <a:cs typeface="Times New Roman" panose="02020603050405020304" pitchFamily="18" charset="0"/>
              </a:rPr>
              <a:t>Property’s</a:t>
            </a:r>
            <a:r>
              <a:rPr lang="en-US" sz="1600" b="1" baseline="0" dirty="0">
                <a:solidFill>
                  <a:srgbClr val="FF0000"/>
                </a:solidFill>
                <a:latin typeface="Times New Roman" panose="02020603050405020304" pitchFamily="18" charset="0"/>
                <a:cs typeface="Times New Roman" panose="02020603050405020304" pitchFamily="18" charset="0"/>
              </a:rPr>
              <a:t> Occupier Status</a:t>
            </a:r>
            <a:endParaRPr lang="en-US" sz="1600" b="1" dirty="0">
              <a:solidFill>
                <a:srgbClr val="FF0000"/>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600" b="1" i="0" u="none" strike="noStrike" kern="1200" cap="none" baseline="0">
              <a:solidFill>
                <a:srgbClr val="FF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spPr>
            <a:solidFill>
              <a:schemeClr val="accent1"/>
            </a:solidFill>
            <a:ln w="9525" cap="flat" cmpd="sng" algn="ctr">
              <a:solidFill>
                <a:srgbClr val="0070C0"/>
              </a:solidFill>
              <a:miter lim="800000"/>
            </a:ln>
            <a:effectLst>
              <a:glow rad="63500">
                <a:schemeClr val="accent1">
                  <a:satMod val="175000"/>
                  <a:alpha val="25000"/>
                </a:schemeClr>
              </a:glow>
            </a:effectLst>
          </c:spPr>
          <c:invertIfNegative val="0"/>
          <c:dPt>
            <c:idx val="0"/>
            <c:invertIfNegative val="0"/>
            <c:bubble3D val="0"/>
            <c:spPr>
              <a:solidFill>
                <a:srgbClr val="002060"/>
              </a:solidFill>
              <a:ln w="9525" cap="flat" cmpd="sng" algn="ctr">
                <a:solidFill>
                  <a:srgbClr val="0070C0"/>
                </a:solidFill>
                <a:miter lim="800000"/>
              </a:ln>
              <a:effectLst>
                <a:glow rad="63500">
                  <a:schemeClr val="accent1">
                    <a:satMod val="175000"/>
                    <a:alpha val="25000"/>
                  </a:schemeClr>
                </a:glow>
              </a:effectLst>
            </c:spPr>
            <c:extLst>
              <c:ext xmlns:c16="http://schemas.microsoft.com/office/drawing/2014/chart" uri="{C3380CC4-5D6E-409C-BE32-E72D297353CC}">
                <c16:uniqueId val="{00000001-62E1-4676-A002-71D5A6ED0BEA}"/>
              </c:ext>
            </c:extLst>
          </c:dPt>
          <c:dPt>
            <c:idx val="1"/>
            <c:invertIfNegative val="0"/>
            <c:bubble3D val="0"/>
            <c:spPr>
              <a:solidFill>
                <a:srgbClr val="7030A0"/>
              </a:solidFill>
              <a:ln w="9525" cap="flat" cmpd="sng" algn="ctr">
                <a:solidFill>
                  <a:srgbClr val="0070C0"/>
                </a:solidFill>
                <a:miter lim="800000"/>
              </a:ln>
              <a:effectLst>
                <a:glow rad="63500">
                  <a:schemeClr val="accent1">
                    <a:satMod val="175000"/>
                    <a:alpha val="25000"/>
                  </a:schemeClr>
                </a:glow>
              </a:effectLst>
            </c:spPr>
            <c:extLst>
              <c:ext xmlns:c16="http://schemas.microsoft.com/office/drawing/2014/chart" uri="{C3380CC4-5D6E-409C-BE32-E72D297353CC}">
                <c16:uniqueId val="{00000003-62E1-4676-A002-71D5A6ED0BEA}"/>
              </c:ext>
            </c:extLst>
          </c:dPt>
          <c:cat>
            <c:strRef>
              <c:f>Sheet1!$A$1:$C$1</c:f>
              <c:strCache>
                <c:ptCount val="3"/>
                <c:pt idx="0">
                  <c:v>Properties</c:v>
                </c:pt>
                <c:pt idx="1">
                  <c:v>Occupied</c:v>
                </c:pt>
                <c:pt idx="2">
                  <c:v>Unoccupied</c:v>
                </c:pt>
              </c:strCache>
            </c:strRef>
          </c:cat>
          <c:val>
            <c:numRef>
              <c:f>Sheet1!$A$2:$C$2</c:f>
              <c:numCache>
                <c:formatCode>General</c:formatCode>
                <c:ptCount val="3"/>
                <c:pt idx="0">
                  <c:v>100</c:v>
                </c:pt>
                <c:pt idx="1">
                  <c:v>93</c:v>
                </c:pt>
                <c:pt idx="2">
                  <c:v>7</c:v>
                </c:pt>
              </c:numCache>
            </c:numRef>
          </c:val>
          <c:extLst>
            <c:ext xmlns:c16="http://schemas.microsoft.com/office/drawing/2014/chart" uri="{C3380CC4-5D6E-409C-BE32-E72D297353CC}">
              <c16:uniqueId val="{00000004-62E1-4676-A002-71D5A6ED0BEA}"/>
            </c:ext>
          </c:extLst>
        </c:ser>
        <c:dLbls>
          <c:showLegendKey val="0"/>
          <c:showVal val="0"/>
          <c:showCatName val="0"/>
          <c:showSerName val="0"/>
          <c:showPercent val="0"/>
          <c:showBubbleSize val="0"/>
        </c:dLbls>
        <c:gapWidth val="315"/>
        <c:overlap val="-40"/>
        <c:axId val="580292623"/>
        <c:axId val="291873583"/>
      </c:barChart>
      <c:catAx>
        <c:axId val="580292623"/>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rgbClr val="92D050"/>
                </a:solidFill>
                <a:latin typeface="Times New Roman" panose="02020603050405020304" pitchFamily="18" charset="0"/>
                <a:ea typeface="+mn-ea"/>
                <a:cs typeface="Times New Roman" panose="02020603050405020304" pitchFamily="18" charset="0"/>
              </a:defRPr>
            </a:pPr>
            <a:endParaRPr lang="en-US"/>
          </a:p>
        </c:txPr>
        <c:crossAx val="291873583"/>
        <c:crosses val="autoZero"/>
        <c:auto val="1"/>
        <c:lblAlgn val="ctr"/>
        <c:lblOffset val="100"/>
        <c:noMultiLvlLbl val="0"/>
      </c:catAx>
      <c:valAx>
        <c:axId val="291873583"/>
        <c:scaling>
          <c:orientation val="minMax"/>
          <c:max val="100"/>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FFFF00"/>
                </a:solidFill>
                <a:latin typeface="Times New Roman" panose="02020603050405020304" pitchFamily="18" charset="0"/>
                <a:ea typeface="+mn-ea"/>
                <a:cs typeface="Times New Roman" panose="02020603050405020304" pitchFamily="18" charset="0"/>
              </a:defRPr>
            </a:pPr>
            <a:endParaRPr lang="en-US"/>
          </a:p>
        </c:txPr>
        <c:crossAx val="580292623"/>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solidFill>
    <a:ln w="9525" cap="flat" cmpd="sng" algn="ctr">
      <a:solidFill>
        <a:srgbClr val="490D03"/>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FF0000"/>
                </a:solidFill>
                <a:latin typeface="Times New Roman" panose="02020603050405020304" pitchFamily="18" charset="0"/>
                <a:ea typeface="+mn-ea"/>
                <a:cs typeface="Times New Roman" panose="02020603050405020304" pitchFamily="18" charset="0"/>
              </a:defRPr>
            </a:pPr>
            <a:r>
              <a:rPr lang="en-US" sz="1600" b="1" dirty="0">
                <a:solidFill>
                  <a:srgbClr val="FF0000"/>
                </a:solidFill>
                <a:latin typeface="Times New Roman" panose="02020603050405020304" pitchFamily="18" charset="0"/>
                <a:cs typeface="Times New Roman" panose="02020603050405020304" pitchFamily="18" charset="0"/>
              </a:rPr>
              <a:t>Gender Wise </a:t>
            </a:r>
            <a:r>
              <a:rPr lang="en-US" sz="1600" b="1" i="0" u="none" strike="noStrike" baseline="0" dirty="0">
                <a:effectLst/>
              </a:rPr>
              <a:t>Occupiers</a:t>
            </a:r>
            <a:r>
              <a:rPr lang="en-US" sz="1600" b="1" dirty="0">
                <a:solidFill>
                  <a:srgbClr val="FF0000"/>
                </a:solidFill>
                <a:latin typeface="Times New Roman" panose="02020603050405020304" pitchFamily="18" charset="0"/>
                <a:cs typeface="Times New Roman" panose="02020603050405020304" pitchFamily="18" charset="0"/>
              </a:rPr>
              <a:t> Status</a:t>
            </a:r>
          </a:p>
        </c:rich>
      </c:tx>
      <c:overlay val="0"/>
      <c:spPr>
        <a:noFill/>
        <a:ln>
          <a:noFill/>
        </a:ln>
        <a:effectLst/>
      </c:spPr>
      <c:txPr>
        <a:bodyPr rot="0" spcFirstLastPara="1" vertOverflow="ellipsis" vert="horz" wrap="square" anchor="ctr" anchorCtr="1"/>
        <a:lstStyle/>
        <a:p>
          <a:pPr>
            <a:defRPr sz="1600" b="1" i="0" u="none" strike="noStrike" kern="1200" spc="0" baseline="0">
              <a:solidFill>
                <a:srgbClr val="FF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spPr>
            <a:solidFill>
              <a:schemeClr val="accent1"/>
            </a:solidFill>
            <a:ln>
              <a:solidFill>
                <a:srgbClr val="00B0F0"/>
              </a:solidFill>
            </a:ln>
            <a:effectLst/>
          </c:spPr>
          <c:invertIfNegative val="0"/>
          <c:dPt>
            <c:idx val="0"/>
            <c:invertIfNegative val="0"/>
            <c:bubble3D val="0"/>
            <c:spPr>
              <a:solidFill>
                <a:srgbClr val="002060"/>
              </a:solidFill>
              <a:ln>
                <a:solidFill>
                  <a:srgbClr val="00B0F0"/>
                </a:solidFill>
              </a:ln>
              <a:effectLst/>
            </c:spPr>
            <c:extLst>
              <c:ext xmlns:c16="http://schemas.microsoft.com/office/drawing/2014/chart" uri="{C3380CC4-5D6E-409C-BE32-E72D297353CC}">
                <c16:uniqueId val="{00000001-8DD3-4100-8ADA-8B3206CD7860}"/>
              </c:ext>
            </c:extLst>
          </c:dPt>
          <c:dPt>
            <c:idx val="1"/>
            <c:invertIfNegative val="0"/>
            <c:bubble3D val="0"/>
            <c:spPr>
              <a:solidFill>
                <a:srgbClr val="7030A0"/>
              </a:solidFill>
              <a:ln>
                <a:solidFill>
                  <a:srgbClr val="00B0F0"/>
                </a:solidFill>
              </a:ln>
              <a:effectLst/>
            </c:spPr>
            <c:extLst>
              <c:ext xmlns:c16="http://schemas.microsoft.com/office/drawing/2014/chart" uri="{C3380CC4-5D6E-409C-BE32-E72D297353CC}">
                <c16:uniqueId val="{00000003-8DD3-4100-8ADA-8B3206CD7860}"/>
              </c:ext>
            </c:extLst>
          </c:dPt>
          <c:cat>
            <c:strRef>
              <c:f>Sheet1!$A$1:$C$1</c:f>
              <c:strCache>
                <c:ptCount val="3"/>
                <c:pt idx="0">
                  <c:v>Occupier</c:v>
                </c:pt>
                <c:pt idx="1">
                  <c:v>Male</c:v>
                </c:pt>
                <c:pt idx="2">
                  <c:v>Female</c:v>
                </c:pt>
              </c:strCache>
            </c:strRef>
          </c:cat>
          <c:val>
            <c:numRef>
              <c:f>Sheet1!$A$2:$C$2</c:f>
              <c:numCache>
                <c:formatCode>General</c:formatCode>
                <c:ptCount val="3"/>
                <c:pt idx="0">
                  <c:v>93</c:v>
                </c:pt>
                <c:pt idx="1">
                  <c:v>68</c:v>
                </c:pt>
                <c:pt idx="2">
                  <c:v>25</c:v>
                </c:pt>
              </c:numCache>
            </c:numRef>
          </c:val>
          <c:extLst>
            <c:ext xmlns:c16="http://schemas.microsoft.com/office/drawing/2014/chart" uri="{C3380CC4-5D6E-409C-BE32-E72D297353CC}">
              <c16:uniqueId val="{00000004-8DD3-4100-8ADA-8B3206CD7860}"/>
            </c:ext>
          </c:extLst>
        </c:ser>
        <c:dLbls>
          <c:showLegendKey val="0"/>
          <c:showVal val="0"/>
          <c:showCatName val="0"/>
          <c:showSerName val="0"/>
          <c:showPercent val="0"/>
          <c:showBubbleSize val="0"/>
        </c:dLbls>
        <c:gapWidth val="219"/>
        <c:overlap val="-27"/>
        <c:axId val="1647640783"/>
        <c:axId val="1529435263"/>
      </c:barChart>
      <c:catAx>
        <c:axId val="16476407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92D050"/>
                </a:solidFill>
                <a:latin typeface="Times New Roman" panose="02020603050405020304" pitchFamily="18" charset="0"/>
                <a:ea typeface="+mn-ea"/>
                <a:cs typeface="Times New Roman" panose="02020603050405020304" pitchFamily="18" charset="0"/>
              </a:defRPr>
            </a:pPr>
            <a:endParaRPr lang="en-US"/>
          </a:p>
        </c:txPr>
        <c:crossAx val="1529435263"/>
        <c:crosses val="autoZero"/>
        <c:auto val="1"/>
        <c:lblAlgn val="ctr"/>
        <c:lblOffset val="100"/>
        <c:noMultiLvlLbl val="0"/>
      </c:catAx>
      <c:valAx>
        <c:axId val="15294352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FFFF00"/>
                </a:solidFill>
                <a:latin typeface="Times New Roman" panose="02020603050405020304" pitchFamily="18" charset="0"/>
                <a:ea typeface="+mn-ea"/>
                <a:cs typeface="Times New Roman" panose="02020603050405020304" pitchFamily="18" charset="0"/>
              </a:defRPr>
            </a:pPr>
            <a:endParaRPr lang="en-US"/>
          </a:p>
        </c:txPr>
        <c:crossAx val="1647640783"/>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721404"/>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C00000"/>
                </a:solidFill>
                <a:latin typeface="Times New Roman" panose="02020603050405020304" pitchFamily="18" charset="0"/>
                <a:ea typeface="+mn-ea"/>
                <a:cs typeface="Times New Roman" panose="02020603050405020304" pitchFamily="18" charset="0"/>
              </a:defRPr>
            </a:pPr>
            <a:r>
              <a:rPr kumimoji="0" lang="en-US" sz="16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Employment Status</a:t>
            </a:r>
          </a:p>
        </c:rich>
      </c:tx>
      <c:overlay val="0"/>
      <c:spPr>
        <a:noFill/>
        <a:ln>
          <a:noFill/>
        </a:ln>
        <a:effectLst/>
      </c:spPr>
      <c:txPr>
        <a:bodyPr rot="0" spcFirstLastPara="1" vertOverflow="ellipsis" vert="horz" wrap="square" anchor="ctr" anchorCtr="1"/>
        <a:lstStyle/>
        <a:p>
          <a:pPr>
            <a:defRPr sz="1600" b="1" i="0" u="none" strike="noStrike" kern="1200" spc="0" baseline="0">
              <a:solidFill>
                <a:srgbClr val="C0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bar"/>
        <c:grouping val="clustered"/>
        <c:varyColors val="0"/>
        <c:ser>
          <c:idx val="0"/>
          <c:order val="0"/>
          <c:spPr>
            <a:solidFill>
              <a:schemeClr val="accent1"/>
            </a:solidFill>
            <a:ln w="19050">
              <a:solidFill>
                <a:schemeClr val="lt1"/>
              </a:solidFill>
            </a:ln>
            <a:effectLst/>
          </c:spPr>
          <c:invertIfNegative val="0"/>
          <c:dPt>
            <c:idx val="0"/>
            <c:invertIfNegative val="0"/>
            <c:bubble3D val="0"/>
            <c:spPr>
              <a:solidFill>
                <a:srgbClr val="006600"/>
              </a:solidFill>
              <a:ln w="19050">
                <a:solidFill>
                  <a:schemeClr val="lt1"/>
                </a:solidFill>
              </a:ln>
              <a:effectLst/>
            </c:spPr>
            <c:extLst>
              <c:ext xmlns:c16="http://schemas.microsoft.com/office/drawing/2014/chart" uri="{C3380CC4-5D6E-409C-BE32-E72D297353CC}">
                <c16:uniqueId val="{00000001-8694-46F5-81AE-1366CE77B850}"/>
              </c:ext>
            </c:extLst>
          </c:dPt>
          <c:dPt>
            <c:idx val="1"/>
            <c:invertIfNegative val="0"/>
            <c:bubble3D val="0"/>
            <c:spPr>
              <a:solidFill>
                <a:schemeClr val="accent2">
                  <a:lumMod val="50000"/>
                </a:schemeClr>
              </a:solidFill>
              <a:ln w="19050">
                <a:solidFill>
                  <a:schemeClr val="lt1"/>
                </a:solidFill>
              </a:ln>
              <a:effectLst/>
            </c:spPr>
            <c:extLst>
              <c:ext xmlns:c16="http://schemas.microsoft.com/office/drawing/2014/chart" uri="{C3380CC4-5D6E-409C-BE32-E72D297353CC}">
                <c16:uniqueId val="{00000003-8694-46F5-81AE-1366CE77B850}"/>
              </c:ext>
            </c:extLst>
          </c:dPt>
          <c:dPt>
            <c:idx val="2"/>
            <c:invertIfNegative val="0"/>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5-8694-46F5-81AE-1366CE77B850}"/>
              </c:ext>
            </c:extLst>
          </c:dPt>
          <c:cat>
            <c:strRef>
              <c:f>Sheet1!$A$1:$C$1</c:f>
              <c:strCache>
                <c:ptCount val="3"/>
                <c:pt idx="0">
                  <c:v>Occupier</c:v>
                </c:pt>
                <c:pt idx="1">
                  <c:v>Employed</c:v>
                </c:pt>
                <c:pt idx="2">
                  <c:v>Unemployed</c:v>
                </c:pt>
              </c:strCache>
            </c:strRef>
          </c:cat>
          <c:val>
            <c:numRef>
              <c:f>Sheet1!$A$2:$C$2</c:f>
              <c:numCache>
                <c:formatCode>General</c:formatCode>
                <c:ptCount val="3"/>
                <c:pt idx="0">
                  <c:v>93</c:v>
                </c:pt>
                <c:pt idx="1">
                  <c:v>69</c:v>
                </c:pt>
                <c:pt idx="2">
                  <c:v>24</c:v>
                </c:pt>
              </c:numCache>
            </c:numRef>
          </c:val>
          <c:extLst>
            <c:ext xmlns:c16="http://schemas.microsoft.com/office/drawing/2014/chart" uri="{C3380CC4-5D6E-409C-BE32-E72D297353CC}">
              <c16:uniqueId val="{00000006-8694-46F5-81AE-1366CE77B850}"/>
            </c:ext>
          </c:extLst>
        </c:ser>
        <c:dLbls>
          <c:showLegendKey val="0"/>
          <c:showVal val="0"/>
          <c:showCatName val="0"/>
          <c:showSerName val="0"/>
          <c:showPercent val="0"/>
          <c:showBubbleSize val="0"/>
        </c:dLbls>
        <c:gapWidth val="150"/>
        <c:axId val="1847873600"/>
        <c:axId val="1850839712"/>
      </c:barChart>
      <c:catAx>
        <c:axId val="18478736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1400" b="1" i="0" u="none" strike="noStrike" kern="1200" baseline="0">
                <a:solidFill>
                  <a:srgbClr val="92D050"/>
                </a:solidFill>
                <a:latin typeface="Times New Roman" panose="02020603050405020304" pitchFamily="18" charset="0"/>
                <a:ea typeface="+mn-ea"/>
                <a:cs typeface="Times New Roman" panose="02020603050405020304" pitchFamily="18" charset="0"/>
              </a:defRPr>
            </a:pPr>
            <a:endParaRPr lang="en-US"/>
          </a:p>
        </c:txPr>
        <c:crossAx val="1850839712"/>
        <c:crosses val="autoZero"/>
        <c:auto val="1"/>
        <c:lblAlgn val="ctr"/>
        <c:lblOffset val="100"/>
        <c:noMultiLvlLbl val="0"/>
      </c:catAx>
      <c:valAx>
        <c:axId val="18508397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FFFF00"/>
                </a:solidFill>
                <a:latin typeface="Times New Roman" panose="02020603050405020304" pitchFamily="18" charset="0"/>
                <a:ea typeface="+mn-ea"/>
                <a:cs typeface="Times New Roman" panose="02020603050405020304" pitchFamily="18" charset="0"/>
              </a:defRPr>
            </a:pPr>
            <a:endParaRPr lang="en-US"/>
          </a:p>
        </c:txPr>
        <c:crossAx val="1847873600"/>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721404"/>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C00000"/>
                </a:solidFill>
                <a:latin typeface="Times New Roman" panose="02020603050405020304" pitchFamily="18" charset="0"/>
                <a:ea typeface="+mn-ea"/>
                <a:cs typeface="Times New Roman" panose="02020603050405020304" pitchFamily="18" charset="0"/>
              </a:defRPr>
            </a:pPr>
            <a:r>
              <a:rPr lang="en-US" sz="1600" b="1" dirty="0">
                <a:solidFill>
                  <a:srgbClr val="C00000"/>
                </a:solidFill>
                <a:latin typeface="Times New Roman" panose="02020603050405020304" pitchFamily="18" charset="0"/>
                <a:cs typeface="Times New Roman" panose="02020603050405020304" pitchFamily="18" charset="0"/>
              </a:rPr>
              <a:t>Gender Wise Employment Status</a:t>
            </a:r>
          </a:p>
        </c:rich>
      </c:tx>
      <c:overlay val="0"/>
      <c:spPr>
        <a:noFill/>
        <a:ln>
          <a:noFill/>
        </a:ln>
        <a:effectLst/>
      </c:spPr>
      <c:txPr>
        <a:bodyPr rot="0" spcFirstLastPara="1" vertOverflow="ellipsis" vert="horz" wrap="square" anchor="ctr" anchorCtr="1"/>
        <a:lstStyle/>
        <a:p>
          <a:pPr>
            <a:defRPr sz="1600" b="1" i="0" u="none" strike="noStrike" kern="1200" spc="0" baseline="0">
              <a:solidFill>
                <a:srgbClr val="C0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bar"/>
        <c:grouping val="clustered"/>
        <c:varyColors val="0"/>
        <c:ser>
          <c:idx val="0"/>
          <c:order val="0"/>
          <c:spPr>
            <a:solidFill>
              <a:schemeClr val="accent1"/>
            </a:solidFill>
            <a:ln>
              <a:solidFill>
                <a:schemeClr val="bg1"/>
              </a:solidFill>
            </a:ln>
            <a:effectLst/>
          </c:spPr>
          <c:invertIfNegative val="0"/>
          <c:dPt>
            <c:idx val="0"/>
            <c:invertIfNegative val="0"/>
            <c:bubble3D val="0"/>
            <c:spPr>
              <a:solidFill>
                <a:schemeClr val="accent2">
                  <a:lumMod val="50000"/>
                </a:schemeClr>
              </a:solidFill>
              <a:ln>
                <a:solidFill>
                  <a:schemeClr val="bg1"/>
                </a:solidFill>
              </a:ln>
              <a:effectLst/>
            </c:spPr>
            <c:extLst>
              <c:ext xmlns:c16="http://schemas.microsoft.com/office/drawing/2014/chart" uri="{C3380CC4-5D6E-409C-BE32-E72D297353CC}">
                <c16:uniqueId val="{00000001-4FCA-4E87-89CE-509AE141ADAD}"/>
              </c:ext>
            </c:extLst>
          </c:dPt>
          <c:dPt>
            <c:idx val="1"/>
            <c:invertIfNegative val="0"/>
            <c:bubble3D val="0"/>
            <c:spPr>
              <a:solidFill>
                <a:srgbClr val="668D03"/>
              </a:solidFill>
              <a:ln>
                <a:solidFill>
                  <a:schemeClr val="bg1"/>
                </a:solidFill>
              </a:ln>
              <a:effectLst/>
            </c:spPr>
            <c:extLst>
              <c:ext xmlns:c16="http://schemas.microsoft.com/office/drawing/2014/chart" uri="{C3380CC4-5D6E-409C-BE32-E72D297353CC}">
                <c16:uniqueId val="{00000003-4FCA-4E87-89CE-509AE141ADAD}"/>
              </c:ext>
            </c:extLst>
          </c:dPt>
          <c:dPt>
            <c:idx val="2"/>
            <c:invertIfNegative val="0"/>
            <c:bubble3D val="0"/>
            <c:spPr>
              <a:solidFill>
                <a:srgbClr val="FFC000"/>
              </a:solidFill>
              <a:ln>
                <a:solidFill>
                  <a:schemeClr val="bg1"/>
                </a:solidFill>
              </a:ln>
              <a:effectLst/>
            </c:spPr>
            <c:extLst>
              <c:ext xmlns:c16="http://schemas.microsoft.com/office/drawing/2014/chart" uri="{C3380CC4-5D6E-409C-BE32-E72D297353CC}">
                <c16:uniqueId val="{00000005-4FCA-4E87-89CE-509AE141ADAD}"/>
              </c:ext>
            </c:extLst>
          </c:dPt>
          <c:cat>
            <c:strRef>
              <c:f>Sheet1!$A$1:$C$1</c:f>
              <c:strCache>
                <c:ptCount val="3"/>
                <c:pt idx="0">
                  <c:v>Employed</c:v>
                </c:pt>
                <c:pt idx="1">
                  <c:v>Male</c:v>
                </c:pt>
                <c:pt idx="2">
                  <c:v>Female</c:v>
                </c:pt>
              </c:strCache>
            </c:strRef>
          </c:cat>
          <c:val>
            <c:numRef>
              <c:f>Sheet1!$A$2:$C$2</c:f>
              <c:numCache>
                <c:formatCode>General</c:formatCode>
                <c:ptCount val="3"/>
                <c:pt idx="0">
                  <c:v>69</c:v>
                </c:pt>
                <c:pt idx="1">
                  <c:v>67</c:v>
                </c:pt>
                <c:pt idx="2">
                  <c:v>2</c:v>
                </c:pt>
              </c:numCache>
            </c:numRef>
          </c:val>
          <c:extLst>
            <c:ext xmlns:c16="http://schemas.microsoft.com/office/drawing/2014/chart" uri="{C3380CC4-5D6E-409C-BE32-E72D297353CC}">
              <c16:uniqueId val="{00000006-4FCA-4E87-89CE-509AE141ADAD}"/>
            </c:ext>
          </c:extLst>
        </c:ser>
        <c:dLbls>
          <c:showLegendKey val="0"/>
          <c:showVal val="0"/>
          <c:showCatName val="0"/>
          <c:showSerName val="0"/>
          <c:showPercent val="0"/>
          <c:showBubbleSize val="0"/>
        </c:dLbls>
        <c:gapWidth val="182"/>
        <c:axId val="1933611568"/>
        <c:axId val="1821120688"/>
      </c:barChart>
      <c:catAx>
        <c:axId val="19336115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92D050"/>
                </a:solidFill>
                <a:latin typeface="Times New Roman" panose="02020603050405020304" pitchFamily="18" charset="0"/>
                <a:ea typeface="+mn-ea"/>
                <a:cs typeface="Times New Roman" panose="02020603050405020304" pitchFamily="18" charset="0"/>
              </a:defRPr>
            </a:pPr>
            <a:endParaRPr lang="en-US"/>
          </a:p>
        </c:txPr>
        <c:crossAx val="1821120688"/>
        <c:crosses val="autoZero"/>
        <c:auto val="1"/>
        <c:lblAlgn val="ctr"/>
        <c:lblOffset val="100"/>
        <c:noMultiLvlLbl val="0"/>
      </c:catAx>
      <c:valAx>
        <c:axId val="1821120688"/>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FFFF00"/>
                </a:solidFill>
                <a:latin typeface="Times New Roman" panose="02020603050405020304" pitchFamily="18" charset="0"/>
                <a:ea typeface="+mn-ea"/>
                <a:cs typeface="Times New Roman" panose="02020603050405020304" pitchFamily="18" charset="0"/>
              </a:defRPr>
            </a:pPr>
            <a:endParaRPr lang="en-US"/>
          </a:p>
        </c:txPr>
        <c:crossAx val="1933611568"/>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721404"/>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FF0000"/>
                </a:solidFill>
                <a:latin typeface="Times New Roman" panose="02020603050405020304" pitchFamily="18" charset="0"/>
                <a:ea typeface="+mn-ea"/>
                <a:cs typeface="Times New Roman" panose="02020603050405020304" pitchFamily="18" charset="0"/>
              </a:defRPr>
            </a:pPr>
            <a:r>
              <a:rPr lang="en-US" sz="1600" b="1" dirty="0">
                <a:solidFill>
                  <a:srgbClr val="FF0000"/>
                </a:solidFill>
                <a:latin typeface="Times New Roman" panose="02020603050405020304" pitchFamily="18" charset="0"/>
                <a:cs typeface="Times New Roman" panose="02020603050405020304" pitchFamily="18" charset="0"/>
              </a:rPr>
              <a:t>Occupant’s Associated</a:t>
            </a:r>
            <a:r>
              <a:rPr lang="en-US" sz="1600" b="1" baseline="0" dirty="0">
                <a:solidFill>
                  <a:srgbClr val="FF0000"/>
                </a:solidFill>
                <a:latin typeface="Times New Roman" panose="02020603050405020304" pitchFamily="18" charset="0"/>
                <a:cs typeface="Times New Roman" panose="02020603050405020304" pitchFamily="18" charset="0"/>
              </a:rPr>
              <a:t> Professions</a:t>
            </a:r>
            <a:endParaRPr lang="en-US" sz="1600" b="1" dirty="0">
              <a:solidFill>
                <a:srgbClr val="FF0000"/>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rgbClr val="FF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Quantitiy</c:v>
                </c:pt>
              </c:strCache>
            </c:strRef>
          </c:tx>
          <c:spPr>
            <a:solidFill>
              <a:schemeClr val="accent1"/>
            </a:solidFill>
            <a:ln>
              <a:solidFill>
                <a:srgbClr val="FED7AC"/>
              </a:solidFill>
            </a:ln>
            <a:effectLst/>
          </c:spPr>
          <c:invertIfNegative val="0"/>
          <c:dPt>
            <c:idx val="0"/>
            <c:invertIfNegative val="0"/>
            <c:bubble3D val="0"/>
            <c:spPr>
              <a:solidFill>
                <a:schemeClr val="accent6">
                  <a:lumMod val="75000"/>
                </a:schemeClr>
              </a:solidFill>
              <a:ln>
                <a:solidFill>
                  <a:srgbClr val="FED7AC"/>
                </a:solidFill>
              </a:ln>
              <a:effectLst/>
            </c:spPr>
            <c:extLst>
              <c:ext xmlns:c16="http://schemas.microsoft.com/office/drawing/2014/chart" uri="{C3380CC4-5D6E-409C-BE32-E72D297353CC}">
                <c16:uniqueId val="{00000000-B90E-4645-A99D-47334580D93D}"/>
              </c:ext>
            </c:extLst>
          </c:dPt>
          <c:dPt>
            <c:idx val="1"/>
            <c:invertIfNegative val="0"/>
            <c:bubble3D val="0"/>
            <c:spPr>
              <a:solidFill>
                <a:srgbClr val="FF9900"/>
              </a:solidFill>
              <a:ln>
                <a:solidFill>
                  <a:srgbClr val="FED7AC"/>
                </a:solidFill>
              </a:ln>
              <a:effectLst/>
            </c:spPr>
            <c:extLst>
              <c:ext xmlns:c16="http://schemas.microsoft.com/office/drawing/2014/chart" uri="{C3380CC4-5D6E-409C-BE32-E72D297353CC}">
                <c16:uniqueId val="{00000001-B90E-4645-A99D-47334580D93D}"/>
              </c:ext>
            </c:extLst>
          </c:dPt>
          <c:dPt>
            <c:idx val="2"/>
            <c:invertIfNegative val="0"/>
            <c:bubble3D val="0"/>
            <c:spPr>
              <a:solidFill>
                <a:srgbClr val="951A05"/>
              </a:solidFill>
              <a:ln>
                <a:solidFill>
                  <a:srgbClr val="FED7AC"/>
                </a:solidFill>
              </a:ln>
              <a:effectLst/>
            </c:spPr>
            <c:extLst>
              <c:ext xmlns:c16="http://schemas.microsoft.com/office/drawing/2014/chart" uri="{C3380CC4-5D6E-409C-BE32-E72D297353CC}">
                <c16:uniqueId val="{00000002-B90E-4645-A99D-47334580D93D}"/>
              </c:ext>
            </c:extLst>
          </c:dPt>
          <c:dPt>
            <c:idx val="3"/>
            <c:invertIfNegative val="0"/>
            <c:bubble3D val="0"/>
            <c:spPr>
              <a:solidFill>
                <a:srgbClr val="C50B9D"/>
              </a:solidFill>
              <a:ln>
                <a:solidFill>
                  <a:srgbClr val="FED7AC"/>
                </a:solidFill>
              </a:ln>
              <a:effectLst/>
            </c:spPr>
            <c:extLst>
              <c:ext xmlns:c16="http://schemas.microsoft.com/office/drawing/2014/chart" uri="{C3380CC4-5D6E-409C-BE32-E72D297353CC}">
                <c16:uniqueId val="{00000003-B90E-4645-A99D-47334580D93D}"/>
              </c:ext>
            </c:extLst>
          </c:dPt>
          <c:cat>
            <c:strRef>
              <c:f>Sheet1!$A$2:$A$13</c:f>
              <c:strCache>
                <c:ptCount val="12"/>
                <c:pt idx="0">
                  <c:v>Tailor</c:v>
                </c:pt>
                <c:pt idx="1">
                  <c:v>Boot Maker</c:v>
                </c:pt>
                <c:pt idx="2">
                  <c:v>Teacher</c:v>
                </c:pt>
                <c:pt idx="3">
                  <c:v>Broker</c:v>
                </c:pt>
                <c:pt idx="4">
                  <c:v>Butcher</c:v>
                </c:pt>
                <c:pt idx="5">
                  <c:v>Cobbler</c:v>
                </c:pt>
                <c:pt idx="6">
                  <c:v>Barber</c:v>
                </c:pt>
                <c:pt idx="7">
                  <c:v>Painter</c:v>
                </c:pt>
                <c:pt idx="8">
                  <c:v>Cabinet Maker</c:v>
                </c:pt>
                <c:pt idx="9">
                  <c:v>Spirit Merchant</c:v>
                </c:pt>
                <c:pt idx="10">
                  <c:v>Shopkeeper</c:v>
                </c:pt>
                <c:pt idx="11">
                  <c:v>Plumber</c:v>
                </c:pt>
              </c:strCache>
            </c:strRef>
          </c:cat>
          <c:val>
            <c:numRef>
              <c:f>Sheet1!$B$2:$B$13</c:f>
              <c:numCache>
                <c:formatCode>General</c:formatCode>
                <c:ptCount val="12"/>
                <c:pt idx="0">
                  <c:v>26</c:v>
                </c:pt>
                <c:pt idx="1">
                  <c:v>5</c:v>
                </c:pt>
                <c:pt idx="2">
                  <c:v>4</c:v>
                </c:pt>
                <c:pt idx="3">
                  <c:v>3</c:v>
                </c:pt>
                <c:pt idx="4">
                  <c:v>2</c:v>
                </c:pt>
                <c:pt idx="5">
                  <c:v>2</c:v>
                </c:pt>
                <c:pt idx="6">
                  <c:v>2</c:v>
                </c:pt>
                <c:pt idx="7">
                  <c:v>2</c:v>
                </c:pt>
                <c:pt idx="8">
                  <c:v>2</c:v>
                </c:pt>
                <c:pt idx="9">
                  <c:v>2</c:v>
                </c:pt>
                <c:pt idx="10">
                  <c:v>2</c:v>
                </c:pt>
                <c:pt idx="11">
                  <c:v>2</c:v>
                </c:pt>
              </c:numCache>
            </c:numRef>
          </c:val>
          <c:extLst>
            <c:ext xmlns:c16="http://schemas.microsoft.com/office/drawing/2014/chart" uri="{C3380CC4-5D6E-409C-BE32-E72D297353CC}">
              <c16:uniqueId val="{00000000-6DBC-45A8-84E0-DF8E237B953A}"/>
            </c:ext>
          </c:extLst>
        </c:ser>
        <c:dLbls>
          <c:showLegendKey val="0"/>
          <c:showVal val="0"/>
          <c:showCatName val="0"/>
          <c:showSerName val="0"/>
          <c:showPercent val="0"/>
          <c:showBubbleSize val="0"/>
        </c:dLbls>
        <c:gapWidth val="219"/>
        <c:overlap val="-27"/>
        <c:axId val="802042943"/>
        <c:axId val="683536479"/>
      </c:barChart>
      <c:catAx>
        <c:axId val="802042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92D050"/>
                </a:solidFill>
                <a:latin typeface="Times New Roman" panose="02020603050405020304" pitchFamily="18" charset="0"/>
                <a:ea typeface="+mn-ea"/>
                <a:cs typeface="Times New Roman" panose="02020603050405020304" pitchFamily="18" charset="0"/>
              </a:defRPr>
            </a:pPr>
            <a:endParaRPr lang="en-US"/>
          </a:p>
        </c:txPr>
        <c:crossAx val="683536479"/>
        <c:crosses val="autoZero"/>
        <c:auto val="1"/>
        <c:lblAlgn val="ctr"/>
        <c:lblOffset val="100"/>
        <c:noMultiLvlLbl val="0"/>
      </c:catAx>
      <c:valAx>
        <c:axId val="68353647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FFFF00"/>
                </a:solidFill>
                <a:latin typeface="Times New Roman" panose="02020603050405020304" pitchFamily="18" charset="0"/>
                <a:ea typeface="+mn-ea"/>
                <a:cs typeface="Times New Roman" panose="02020603050405020304" pitchFamily="18" charset="0"/>
              </a:defRPr>
            </a:pPr>
            <a:endParaRPr lang="en-US"/>
          </a:p>
        </c:txPr>
        <c:crossAx val="8020429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spc="0" baseline="0">
              <a:solidFill>
                <a:srgbClr val="FF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Occupant’s Associated Professions</c:v>
                </c:pt>
              </c:strCache>
            </c:strRef>
          </c:tx>
          <c:sp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solidFill>
                <a:srgbClr val="CC00CC"/>
              </a:solidFill>
            </a:ln>
            <a:effectLst/>
          </c:spPr>
          <c:invertIfNegative val="0"/>
          <c:cat>
            <c:strRef>
              <c:f>Sheet1!$A$2:$A$18</c:f>
              <c:strCache>
                <c:ptCount val="17"/>
                <c:pt idx="0">
                  <c:v>Mechanic</c:v>
                </c:pt>
                <c:pt idx="1">
                  <c:v>Machinist</c:v>
                </c:pt>
                <c:pt idx="2">
                  <c:v>Builder</c:v>
                </c:pt>
                <c:pt idx="3">
                  <c:v>Maltster </c:v>
                </c:pt>
                <c:pt idx="4">
                  <c:v>Retired Salesman</c:v>
                </c:pt>
                <c:pt idx="5">
                  <c:v>Engineer</c:v>
                </c:pt>
                <c:pt idx="6">
                  <c:v>Laundryman </c:v>
                </c:pt>
                <c:pt idx="7">
                  <c:v>Mason</c:v>
                </c:pt>
                <c:pt idx="8">
                  <c:v>Charwoman</c:v>
                </c:pt>
                <c:pt idx="9">
                  <c:v>Watch Maker</c:v>
                </c:pt>
                <c:pt idx="10">
                  <c:v>Milk Dealer</c:v>
                </c:pt>
                <c:pt idx="11">
                  <c:v>Baker</c:v>
                </c:pt>
                <c:pt idx="12">
                  <c:v>Poultry Dealer</c:v>
                </c:pt>
                <c:pt idx="13">
                  <c:v>Mattress Maker</c:v>
                </c:pt>
                <c:pt idx="14">
                  <c:v>Grocer</c:v>
                </c:pt>
                <c:pt idx="15">
                  <c:v>Labourer</c:v>
                </c:pt>
                <c:pt idx="16">
                  <c:v>Fish Dealer</c:v>
                </c:pt>
              </c:strCache>
            </c:strRef>
          </c:cat>
          <c:val>
            <c:numRef>
              <c:f>Sheet1!$B$2:$B$18</c:f>
              <c:numCache>
                <c:formatCode>General</c:formatCode>
                <c:ptCount val="17"/>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numCache>
            </c:numRef>
          </c:val>
          <c:extLst>
            <c:ext xmlns:c16="http://schemas.microsoft.com/office/drawing/2014/chart" uri="{C3380CC4-5D6E-409C-BE32-E72D297353CC}">
              <c16:uniqueId val="{00000000-63BE-4107-876A-B50402870252}"/>
            </c:ext>
          </c:extLst>
        </c:ser>
        <c:dLbls>
          <c:showLegendKey val="0"/>
          <c:showVal val="0"/>
          <c:showCatName val="0"/>
          <c:showSerName val="0"/>
          <c:showPercent val="0"/>
          <c:showBubbleSize val="0"/>
        </c:dLbls>
        <c:gapWidth val="219"/>
        <c:axId val="2011519456"/>
        <c:axId val="1985070800"/>
      </c:barChart>
      <c:catAx>
        <c:axId val="201151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92D050"/>
                </a:solidFill>
                <a:latin typeface="Times New Roman" panose="02020603050405020304" pitchFamily="18" charset="0"/>
                <a:ea typeface="+mn-ea"/>
                <a:cs typeface="Times New Roman" panose="02020603050405020304" pitchFamily="18" charset="0"/>
              </a:defRPr>
            </a:pPr>
            <a:endParaRPr lang="en-US"/>
          </a:p>
        </c:txPr>
        <c:crossAx val="1985070800"/>
        <c:crosses val="autoZero"/>
        <c:auto val="1"/>
        <c:lblAlgn val="ctr"/>
        <c:lblOffset val="100"/>
        <c:noMultiLvlLbl val="0"/>
      </c:catAx>
      <c:valAx>
        <c:axId val="1985070800"/>
        <c:scaling>
          <c:orientation val="minMax"/>
          <c:max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FFFF00"/>
                </a:solidFill>
                <a:latin typeface="Times New Roman" panose="02020603050405020304" pitchFamily="18" charset="0"/>
                <a:ea typeface="+mn-ea"/>
                <a:cs typeface="Times New Roman" panose="02020603050405020304" pitchFamily="18" charset="0"/>
              </a:defRPr>
            </a:pPr>
            <a:endParaRPr lang="en-US"/>
          </a:p>
        </c:txPr>
        <c:crossAx val="2011519456"/>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FF0000"/>
                </a:solidFill>
                <a:latin typeface="Times New Roman" panose="02020603050405020304" pitchFamily="18" charset="0"/>
                <a:ea typeface="+mn-ea"/>
                <a:cs typeface="Times New Roman" panose="02020603050405020304" pitchFamily="18" charset="0"/>
              </a:defRPr>
            </a:pPr>
            <a:r>
              <a:rPr lang="en-US" sz="1600" b="1" dirty="0">
                <a:solidFill>
                  <a:srgbClr val="FF0000"/>
                </a:solidFill>
                <a:latin typeface="Times New Roman" panose="02020603050405020304" pitchFamily="18" charset="0"/>
                <a:cs typeface="Times New Roman" panose="02020603050405020304" pitchFamily="18" charset="0"/>
              </a:rPr>
              <a:t>Demographic Profile</a:t>
            </a:r>
          </a:p>
        </c:rich>
      </c:tx>
      <c:overlay val="0"/>
      <c:spPr>
        <a:noFill/>
        <a:ln>
          <a:noFill/>
        </a:ln>
        <a:effectLst/>
      </c:spPr>
      <c:txPr>
        <a:bodyPr rot="0" spcFirstLastPara="1" vertOverflow="ellipsis" vert="horz" wrap="square" anchor="ctr" anchorCtr="1"/>
        <a:lstStyle/>
        <a:p>
          <a:pPr>
            <a:defRPr sz="1600" b="1" i="0" u="none" strike="noStrike" kern="1200" spc="0" baseline="0">
              <a:solidFill>
                <a:srgbClr val="FF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bar"/>
        <c:grouping val="clustered"/>
        <c:varyColors val="0"/>
        <c:ser>
          <c:idx val="0"/>
          <c:order val="0"/>
          <c:spPr>
            <a:solidFill>
              <a:schemeClr val="accent1"/>
            </a:solidFill>
            <a:ln>
              <a:solidFill>
                <a:srgbClr val="FF0000"/>
              </a:solidFill>
            </a:ln>
            <a:effectLst/>
          </c:spPr>
          <c:invertIfNegative val="0"/>
          <c:dPt>
            <c:idx val="0"/>
            <c:invertIfNegative val="0"/>
            <c:bubble3D val="0"/>
            <c:spPr>
              <a:solidFill>
                <a:srgbClr val="002060"/>
              </a:solidFill>
              <a:ln>
                <a:solidFill>
                  <a:srgbClr val="FF0000"/>
                </a:solidFill>
              </a:ln>
              <a:effectLst/>
            </c:spPr>
            <c:extLst>
              <c:ext xmlns:c16="http://schemas.microsoft.com/office/drawing/2014/chart" uri="{C3380CC4-5D6E-409C-BE32-E72D297353CC}">
                <c16:uniqueId val="{00000003-47FC-481B-B0BA-FA04F23A6058}"/>
              </c:ext>
            </c:extLst>
          </c:dPt>
          <c:dPt>
            <c:idx val="1"/>
            <c:invertIfNegative val="0"/>
            <c:bubble3D val="0"/>
            <c:spPr>
              <a:solidFill>
                <a:schemeClr val="accent2">
                  <a:lumMod val="50000"/>
                </a:schemeClr>
              </a:solidFill>
              <a:ln>
                <a:solidFill>
                  <a:srgbClr val="FF0000"/>
                </a:solidFill>
              </a:ln>
              <a:effectLst/>
            </c:spPr>
            <c:extLst>
              <c:ext xmlns:c16="http://schemas.microsoft.com/office/drawing/2014/chart" uri="{C3380CC4-5D6E-409C-BE32-E72D297353CC}">
                <c16:uniqueId val="{00000002-47FC-481B-B0BA-FA04F23A6058}"/>
              </c:ext>
            </c:extLst>
          </c:dPt>
          <c:dPt>
            <c:idx val="2"/>
            <c:invertIfNegative val="0"/>
            <c:bubble3D val="0"/>
            <c:spPr>
              <a:solidFill>
                <a:srgbClr val="006600"/>
              </a:solidFill>
              <a:ln>
                <a:solidFill>
                  <a:srgbClr val="FF0000"/>
                </a:solidFill>
              </a:ln>
              <a:effectLst/>
            </c:spPr>
            <c:extLst>
              <c:ext xmlns:c16="http://schemas.microsoft.com/office/drawing/2014/chart" uri="{C3380CC4-5D6E-409C-BE32-E72D297353CC}">
                <c16:uniqueId val="{00000001-47FC-481B-B0BA-FA04F23A6058}"/>
              </c:ext>
            </c:extLst>
          </c:dPt>
          <c:cat>
            <c:strRef>
              <c:f>Sheet1!$A$1:$C$1</c:f>
              <c:strCache>
                <c:ptCount val="3"/>
                <c:pt idx="0">
                  <c:v>Properties</c:v>
                </c:pt>
                <c:pt idx="1">
                  <c:v>Tenant</c:v>
                </c:pt>
                <c:pt idx="2">
                  <c:v>Owner</c:v>
                </c:pt>
              </c:strCache>
            </c:strRef>
          </c:cat>
          <c:val>
            <c:numRef>
              <c:f>Sheet1!$A$2:$C$2</c:f>
              <c:numCache>
                <c:formatCode>General</c:formatCode>
                <c:ptCount val="3"/>
                <c:pt idx="0">
                  <c:v>93</c:v>
                </c:pt>
                <c:pt idx="1">
                  <c:v>87</c:v>
                </c:pt>
                <c:pt idx="2">
                  <c:v>6</c:v>
                </c:pt>
              </c:numCache>
            </c:numRef>
          </c:val>
          <c:extLst>
            <c:ext xmlns:c16="http://schemas.microsoft.com/office/drawing/2014/chart" uri="{C3380CC4-5D6E-409C-BE32-E72D297353CC}">
              <c16:uniqueId val="{00000000-47FC-481B-B0BA-FA04F23A6058}"/>
            </c:ext>
          </c:extLst>
        </c:ser>
        <c:dLbls>
          <c:showLegendKey val="0"/>
          <c:showVal val="0"/>
          <c:showCatName val="0"/>
          <c:showSerName val="0"/>
          <c:showPercent val="0"/>
          <c:showBubbleSize val="0"/>
        </c:dLbls>
        <c:gapWidth val="150"/>
        <c:axId val="135662032"/>
        <c:axId val="1933508496"/>
      </c:barChart>
      <c:catAx>
        <c:axId val="1356620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92D050"/>
                </a:solidFill>
                <a:latin typeface="Times New Roman" panose="02020603050405020304" pitchFamily="18" charset="0"/>
                <a:ea typeface="+mn-ea"/>
                <a:cs typeface="Times New Roman" panose="02020603050405020304" pitchFamily="18" charset="0"/>
              </a:defRPr>
            </a:pPr>
            <a:endParaRPr lang="en-US"/>
          </a:p>
        </c:txPr>
        <c:crossAx val="1933508496"/>
        <c:crosses val="autoZero"/>
        <c:auto val="1"/>
        <c:lblAlgn val="ctr"/>
        <c:lblOffset val="100"/>
        <c:noMultiLvlLbl val="0"/>
      </c:catAx>
      <c:valAx>
        <c:axId val="19335084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FFFF00"/>
                </a:solidFill>
                <a:latin typeface="Times New Roman" panose="02020603050405020304" pitchFamily="18" charset="0"/>
                <a:ea typeface="+mn-ea"/>
                <a:cs typeface="Times New Roman" panose="02020603050405020304" pitchFamily="18" charset="0"/>
              </a:defRPr>
            </a:pPr>
            <a:endParaRPr lang="en-US"/>
          </a:p>
        </c:txPr>
        <c:crossAx val="135662032"/>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3">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172A8D-E082-4DB1-A034-C44A4EAF5823}" type="datetimeFigureOut">
              <a:rPr lang="en-US" smtClean="0"/>
              <a:t>4/6/2023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6DB748-44F4-4DE5-978A-438710D6C396}" type="slidenum">
              <a:rPr lang="en-US" smtClean="0"/>
              <a:t>‹#›</a:t>
            </a:fld>
            <a:endParaRPr lang="en-US"/>
          </a:p>
        </p:txBody>
      </p:sp>
    </p:spTree>
    <p:extLst>
      <p:ext uri="{BB962C8B-B14F-4D97-AF65-F5344CB8AC3E}">
        <p14:creationId xmlns:p14="http://schemas.microsoft.com/office/powerpoint/2010/main" val="1167379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0"/>
              </a:spcBef>
              <a:spcAft>
                <a:spcPts val="100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These are the few major causes that led to poor living conditions in Quarry Hill during the early 1900s.</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16DB748-44F4-4DE5-978A-438710D6C396}" type="slidenum">
              <a:rPr lang="en-US" smtClean="0"/>
              <a:t>3</a:t>
            </a:fld>
            <a:endParaRPr lang="en-US"/>
          </a:p>
        </p:txBody>
      </p:sp>
    </p:spTree>
    <p:extLst>
      <p:ext uri="{BB962C8B-B14F-4D97-AF65-F5344CB8AC3E}">
        <p14:creationId xmlns:p14="http://schemas.microsoft.com/office/powerpoint/2010/main" val="1765593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research examines how industries and factories in Quarry Hill during the 1900s attracted working-class people to the area. As shown on the bar graph, out of 93 houses, 68 were occupied by tenants, while only 6 families owned their homes. Despite the unhealthy living conditions, the tenants moved to Quarry Hill and contributed to the area's economy by providing a skilled workforce for the industries and factories.</a:t>
            </a:r>
          </a:p>
        </p:txBody>
      </p:sp>
      <p:sp>
        <p:nvSpPr>
          <p:cNvPr id="4" name="Slide Number Placeholder 3"/>
          <p:cNvSpPr>
            <a:spLocks noGrp="1"/>
          </p:cNvSpPr>
          <p:nvPr>
            <p:ph type="sldNum" sz="quarter" idx="5"/>
          </p:nvPr>
        </p:nvSpPr>
        <p:spPr/>
        <p:txBody>
          <a:bodyPr/>
          <a:lstStyle/>
          <a:p>
            <a:fld id="{E16DB748-44F4-4DE5-978A-438710D6C396}" type="slidenum">
              <a:rPr lang="en-US" smtClean="0"/>
              <a:t>15</a:t>
            </a:fld>
            <a:endParaRPr lang="en-US"/>
          </a:p>
        </p:txBody>
      </p:sp>
    </p:spTree>
    <p:extLst>
      <p:ext uri="{BB962C8B-B14F-4D97-AF65-F5344CB8AC3E}">
        <p14:creationId xmlns:p14="http://schemas.microsoft.com/office/powerpoint/2010/main" val="4189432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Quarry Hill unhealthy area, reference book has four parts. However, this investigation focuses on the first volume, which contains 1,011 entries representing the study’s overall population.</a:t>
            </a:r>
          </a:p>
        </p:txBody>
      </p:sp>
      <p:sp>
        <p:nvSpPr>
          <p:cNvPr id="4" name="Slide Number Placeholder 3"/>
          <p:cNvSpPr>
            <a:spLocks noGrp="1"/>
          </p:cNvSpPr>
          <p:nvPr>
            <p:ph type="sldNum" sz="quarter" idx="5"/>
          </p:nvPr>
        </p:nvSpPr>
        <p:spPr/>
        <p:txBody>
          <a:bodyPr/>
          <a:lstStyle/>
          <a:p>
            <a:fld id="{E16DB748-44F4-4DE5-978A-438710D6C396}" type="slidenum">
              <a:rPr lang="en-US" smtClean="0"/>
              <a:t>6</a:t>
            </a:fld>
            <a:endParaRPr lang="en-US"/>
          </a:p>
        </p:txBody>
      </p:sp>
    </p:spTree>
    <p:extLst>
      <p:ext uri="{BB962C8B-B14F-4D97-AF65-F5344CB8AC3E}">
        <p14:creationId xmlns:p14="http://schemas.microsoft.com/office/powerpoint/2010/main" val="1757588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research questions that will be addressed in this presentation are as flash.</a:t>
            </a:r>
          </a:p>
        </p:txBody>
      </p:sp>
      <p:sp>
        <p:nvSpPr>
          <p:cNvPr id="4" name="Slide Number Placeholder 3"/>
          <p:cNvSpPr>
            <a:spLocks noGrp="1"/>
          </p:cNvSpPr>
          <p:nvPr>
            <p:ph type="sldNum" sz="quarter" idx="5"/>
          </p:nvPr>
        </p:nvSpPr>
        <p:spPr/>
        <p:txBody>
          <a:bodyPr/>
          <a:lstStyle/>
          <a:p>
            <a:fld id="{E16DB748-44F4-4DE5-978A-438710D6C396}" type="slidenum">
              <a:rPr lang="en-US" smtClean="0"/>
              <a:t>7</a:t>
            </a:fld>
            <a:endParaRPr lang="en-US"/>
          </a:p>
        </p:txBody>
      </p:sp>
    </p:spTree>
    <p:extLst>
      <p:ext uri="{BB962C8B-B14F-4D97-AF65-F5344CB8AC3E}">
        <p14:creationId xmlns:p14="http://schemas.microsoft.com/office/powerpoint/2010/main" val="3990652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solidFill>
                  <a:srgbClr val="0E101A"/>
                </a:solidFill>
                <a:effectLst/>
              </a:rPr>
              <a:t>A</a:t>
            </a:r>
            <a:r>
              <a:rPr lang="en-US" b="1" dirty="0">
                <a:solidFill>
                  <a:srgbClr val="0E101A"/>
                </a:solidFill>
                <a:effectLst/>
              </a:rPr>
              <a:t> random sample of 100 properties </a:t>
            </a:r>
            <a:r>
              <a:rPr lang="en-US" dirty="0">
                <a:solidFill>
                  <a:srgbClr val="0E101A"/>
                </a:solidFill>
                <a:effectLst/>
              </a:rPr>
              <a:t>was selected for this preliminary investigation to ensure a suitable representation. </a:t>
            </a:r>
          </a:p>
          <a:p>
            <a:pPr>
              <a:spcBef>
                <a:spcPts val="0"/>
              </a:spcBef>
              <a:spcAft>
                <a:spcPts val="0"/>
              </a:spcAft>
            </a:pPr>
            <a:r>
              <a:rPr lang="en-US" dirty="0">
                <a:solidFill>
                  <a:srgbClr val="0E101A"/>
                </a:solidFill>
                <a:effectLst/>
              </a:rPr>
              <a:t>As shown in the graph, out of 100 houses, 93 were occupied while 7 were vacant.</a:t>
            </a:r>
          </a:p>
          <a:p>
            <a:pPr>
              <a:spcBef>
                <a:spcPts val="0"/>
              </a:spcBef>
              <a:spcAft>
                <a:spcPts val="0"/>
              </a:spcAft>
            </a:pPr>
            <a:r>
              <a:rPr lang="en-US" dirty="0">
                <a:solidFill>
                  <a:srgbClr val="0E101A"/>
                </a:solidFill>
                <a:effectLst/>
              </a:rPr>
              <a:t>Moreover, out of 93 properties, 68 were male occupants; and 25 were female.</a:t>
            </a:r>
          </a:p>
        </p:txBody>
      </p:sp>
      <p:sp>
        <p:nvSpPr>
          <p:cNvPr id="4" name="Slide Number Placeholder 3"/>
          <p:cNvSpPr>
            <a:spLocks noGrp="1"/>
          </p:cNvSpPr>
          <p:nvPr>
            <p:ph type="sldNum" sz="quarter" idx="5"/>
          </p:nvPr>
        </p:nvSpPr>
        <p:spPr/>
        <p:txBody>
          <a:bodyPr/>
          <a:lstStyle/>
          <a:p>
            <a:fld id="{E16DB748-44F4-4DE5-978A-438710D6C396}" type="slidenum">
              <a:rPr lang="en-US" smtClean="0"/>
              <a:t>9</a:t>
            </a:fld>
            <a:endParaRPr lang="en-US"/>
          </a:p>
        </p:txBody>
      </p:sp>
    </p:spTree>
    <p:extLst>
      <p:ext uri="{BB962C8B-B14F-4D97-AF65-F5344CB8AC3E}">
        <p14:creationId xmlns:p14="http://schemas.microsoft.com/office/powerpoint/2010/main" val="1620731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b="1" dirty="0">
                <a:solidFill>
                  <a:srgbClr val="0E101A"/>
                </a:solidFill>
                <a:effectLst/>
              </a:rPr>
              <a:t>The bar graph shows the occupational profile of the residents. Among 93 occupants, 69 were employed, whereas 24 were unemployed. </a:t>
            </a:r>
          </a:p>
          <a:p>
            <a:pPr>
              <a:spcBef>
                <a:spcPts val="0"/>
              </a:spcBef>
              <a:spcAft>
                <a:spcPts val="0"/>
              </a:spcAft>
            </a:pPr>
            <a:r>
              <a:rPr lang="en-US" b="1" dirty="0">
                <a:solidFill>
                  <a:srgbClr val="0E101A"/>
                </a:solidFill>
                <a:effectLst/>
              </a:rPr>
              <a:t>Furthermore, 67 employed individuals were male, while only 2 were female. </a:t>
            </a:r>
          </a:p>
          <a:p>
            <a:pPr>
              <a:spcBef>
                <a:spcPts val="0"/>
              </a:spcBef>
              <a:spcAft>
                <a:spcPts val="0"/>
              </a:spcAft>
            </a:pPr>
            <a:r>
              <a:rPr lang="en-US" b="1" dirty="0">
                <a:solidFill>
                  <a:srgbClr val="0E101A"/>
                </a:solidFill>
                <a:effectLst/>
              </a:rPr>
              <a:t>Additionally, The low employment of women indicates a lack of opportunities for females or maybe the difficulties they face at work due to gender-based discrimination. </a:t>
            </a:r>
          </a:p>
        </p:txBody>
      </p:sp>
      <p:sp>
        <p:nvSpPr>
          <p:cNvPr id="4" name="Slide Number Placeholder 3"/>
          <p:cNvSpPr>
            <a:spLocks noGrp="1"/>
          </p:cNvSpPr>
          <p:nvPr>
            <p:ph type="sldNum" sz="quarter" idx="5"/>
          </p:nvPr>
        </p:nvSpPr>
        <p:spPr/>
        <p:txBody>
          <a:bodyPr/>
          <a:lstStyle/>
          <a:p>
            <a:fld id="{E16DB748-44F4-4DE5-978A-438710D6C396}" type="slidenum">
              <a:rPr lang="en-US" smtClean="0"/>
              <a:t>10</a:t>
            </a:fld>
            <a:endParaRPr lang="en-US"/>
          </a:p>
        </p:txBody>
      </p:sp>
    </p:spTree>
    <p:extLst>
      <p:ext uri="{BB962C8B-B14F-4D97-AF65-F5344CB8AC3E}">
        <p14:creationId xmlns:p14="http://schemas.microsoft.com/office/powerpoint/2010/main" val="3606210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research findings presented on the graph shows that the individuals' professions reflect the diverse skills and trades required to support the local economy. The dominant professions were related to tailoring, footwear, and education, with Tailors and Boot Makers being the most common, followed by teachers and brokers. Moreover, the presence of skilled persons, such as Painters, Cabinet Makers, plumbers, and cobblers, implies expertise valued by residents as well as in the factories.</a:t>
            </a:r>
          </a:p>
        </p:txBody>
      </p:sp>
      <p:sp>
        <p:nvSpPr>
          <p:cNvPr id="4" name="Slide Number Placeholder 3"/>
          <p:cNvSpPr>
            <a:spLocks noGrp="1"/>
          </p:cNvSpPr>
          <p:nvPr>
            <p:ph type="sldNum" sz="quarter" idx="5"/>
          </p:nvPr>
        </p:nvSpPr>
        <p:spPr/>
        <p:txBody>
          <a:bodyPr/>
          <a:lstStyle/>
          <a:p>
            <a:fld id="{E16DB748-44F4-4DE5-978A-438710D6C396}" type="slidenum">
              <a:rPr lang="en-US" smtClean="0"/>
              <a:t>11</a:t>
            </a:fld>
            <a:endParaRPr lang="en-US"/>
          </a:p>
        </p:txBody>
      </p:sp>
    </p:spTree>
    <p:extLst>
      <p:ext uri="{BB962C8B-B14F-4D97-AF65-F5344CB8AC3E}">
        <p14:creationId xmlns:p14="http://schemas.microsoft.com/office/powerpoint/2010/main" val="1868727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graph displays a range of professions, such as mechanic, machinist, and engineer among the residents, demonstrating the area's industrialization and technological advancement. Additionally, bakers, grocers, fish, poultry, and milk dealers represent a flourishing local economy focused on food production. </a:t>
            </a:r>
          </a:p>
        </p:txBody>
      </p:sp>
      <p:sp>
        <p:nvSpPr>
          <p:cNvPr id="4" name="Slide Number Placeholder 3"/>
          <p:cNvSpPr>
            <a:spLocks noGrp="1"/>
          </p:cNvSpPr>
          <p:nvPr>
            <p:ph type="sldNum" sz="quarter" idx="5"/>
          </p:nvPr>
        </p:nvSpPr>
        <p:spPr/>
        <p:txBody>
          <a:bodyPr/>
          <a:lstStyle/>
          <a:p>
            <a:fld id="{E16DB748-44F4-4DE5-978A-438710D6C396}" type="slidenum">
              <a:rPr lang="en-US" smtClean="0"/>
              <a:t>12</a:t>
            </a:fld>
            <a:endParaRPr lang="en-US"/>
          </a:p>
        </p:txBody>
      </p:sp>
    </p:spTree>
    <p:extLst>
      <p:ext uri="{BB962C8B-B14F-4D97-AF65-F5344CB8AC3E}">
        <p14:creationId xmlns:p14="http://schemas.microsoft.com/office/powerpoint/2010/main" val="2036948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Absence of Doctors</a:t>
            </a:r>
          </a:p>
        </p:txBody>
      </p:sp>
      <p:sp>
        <p:nvSpPr>
          <p:cNvPr id="4" name="Slide Number Placeholder 3"/>
          <p:cNvSpPr>
            <a:spLocks noGrp="1"/>
          </p:cNvSpPr>
          <p:nvPr>
            <p:ph type="sldNum" sz="quarter" idx="5"/>
          </p:nvPr>
        </p:nvSpPr>
        <p:spPr/>
        <p:txBody>
          <a:bodyPr/>
          <a:lstStyle/>
          <a:p>
            <a:fld id="{E16DB748-44F4-4DE5-978A-438710D6C396}" type="slidenum">
              <a:rPr lang="en-US" smtClean="0"/>
              <a:t>13</a:t>
            </a:fld>
            <a:endParaRPr lang="en-US"/>
          </a:p>
        </p:txBody>
      </p:sp>
    </p:spTree>
    <p:extLst>
      <p:ext uri="{BB962C8B-B14F-4D97-AF65-F5344CB8AC3E}">
        <p14:creationId xmlns:p14="http://schemas.microsoft.com/office/powerpoint/2010/main" val="1437567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6DB748-44F4-4DE5-978A-438710D6C396}" type="slidenum">
              <a:rPr lang="en-US" smtClean="0"/>
              <a:t>14</a:t>
            </a:fld>
            <a:endParaRPr lang="en-US"/>
          </a:p>
        </p:txBody>
      </p:sp>
    </p:spTree>
    <p:extLst>
      <p:ext uri="{BB962C8B-B14F-4D97-AF65-F5344CB8AC3E}">
        <p14:creationId xmlns:p14="http://schemas.microsoft.com/office/powerpoint/2010/main" val="1479100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7A6DC-116E-8254-F50E-18379B161D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58CB7F-1C0D-3BBF-2D69-ABC529F209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DE995E-48F5-F976-C3E0-C0F285DEDA31}"/>
              </a:ext>
            </a:extLst>
          </p:cNvPr>
          <p:cNvSpPr>
            <a:spLocks noGrp="1"/>
          </p:cNvSpPr>
          <p:nvPr>
            <p:ph type="dt" sz="half" idx="10"/>
          </p:nvPr>
        </p:nvSpPr>
        <p:spPr/>
        <p:txBody>
          <a:bodyPr/>
          <a:lstStyle/>
          <a:p>
            <a:fld id="{F876CB27-C035-4229-96A6-48B19170FBCA}" type="datetimeFigureOut">
              <a:rPr lang="en-US" smtClean="0"/>
              <a:t>4/6/2023</a:t>
            </a:fld>
            <a:endParaRPr lang="en-US"/>
          </a:p>
        </p:txBody>
      </p:sp>
      <p:sp>
        <p:nvSpPr>
          <p:cNvPr id="5" name="Footer Placeholder 4">
            <a:extLst>
              <a:ext uri="{FF2B5EF4-FFF2-40B4-BE49-F238E27FC236}">
                <a16:creationId xmlns:a16="http://schemas.microsoft.com/office/drawing/2014/main" id="{C9D3C185-2DD6-B2D2-42F3-57C48CFEA6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1C28AE-6344-E859-1DCD-B6BF5CF9C3A0}"/>
              </a:ext>
            </a:extLst>
          </p:cNvPr>
          <p:cNvSpPr>
            <a:spLocks noGrp="1"/>
          </p:cNvSpPr>
          <p:nvPr>
            <p:ph type="sldNum" sz="quarter" idx="12"/>
          </p:nvPr>
        </p:nvSpPr>
        <p:spPr/>
        <p:txBody>
          <a:bodyPr/>
          <a:lstStyle/>
          <a:p>
            <a:fld id="{582F3710-7B58-4016-8280-1240C14A022E}" type="slidenum">
              <a:rPr lang="en-US" smtClean="0"/>
              <a:t>‹#›</a:t>
            </a:fld>
            <a:endParaRPr lang="en-US"/>
          </a:p>
        </p:txBody>
      </p:sp>
    </p:spTree>
    <p:extLst>
      <p:ext uri="{BB962C8B-B14F-4D97-AF65-F5344CB8AC3E}">
        <p14:creationId xmlns:p14="http://schemas.microsoft.com/office/powerpoint/2010/main" val="3545463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E6AB1-B71A-1769-8F91-036513A85D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D549B1-F046-83BE-2369-2B23CB4ED7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1E1874-3458-EA9C-03B3-4581B95F6C3D}"/>
              </a:ext>
            </a:extLst>
          </p:cNvPr>
          <p:cNvSpPr>
            <a:spLocks noGrp="1"/>
          </p:cNvSpPr>
          <p:nvPr>
            <p:ph type="dt" sz="half" idx="10"/>
          </p:nvPr>
        </p:nvSpPr>
        <p:spPr/>
        <p:txBody>
          <a:bodyPr/>
          <a:lstStyle/>
          <a:p>
            <a:fld id="{F876CB27-C035-4229-96A6-48B19170FBCA}" type="datetimeFigureOut">
              <a:rPr lang="en-US" smtClean="0"/>
              <a:t>4/6/2023</a:t>
            </a:fld>
            <a:endParaRPr lang="en-US"/>
          </a:p>
        </p:txBody>
      </p:sp>
      <p:sp>
        <p:nvSpPr>
          <p:cNvPr id="5" name="Footer Placeholder 4">
            <a:extLst>
              <a:ext uri="{FF2B5EF4-FFF2-40B4-BE49-F238E27FC236}">
                <a16:creationId xmlns:a16="http://schemas.microsoft.com/office/drawing/2014/main" id="{07420989-5D4D-E958-EDAA-101800E75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B5B5B-6301-A8D8-5CFD-CDC6AD26B19A}"/>
              </a:ext>
            </a:extLst>
          </p:cNvPr>
          <p:cNvSpPr>
            <a:spLocks noGrp="1"/>
          </p:cNvSpPr>
          <p:nvPr>
            <p:ph type="sldNum" sz="quarter" idx="12"/>
          </p:nvPr>
        </p:nvSpPr>
        <p:spPr/>
        <p:txBody>
          <a:bodyPr/>
          <a:lstStyle/>
          <a:p>
            <a:fld id="{582F3710-7B58-4016-8280-1240C14A022E}" type="slidenum">
              <a:rPr lang="en-US" smtClean="0"/>
              <a:t>‹#›</a:t>
            </a:fld>
            <a:endParaRPr lang="en-US"/>
          </a:p>
        </p:txBody>
      </p:sp>
    </p:spTree>
    <p:extLst>
      <p:ext uri="{BB962C8B-B14F-4D97-AF65-F5344CB8AC3E}">
        <p14:creationId xmlns:p14="http://schemas.microsoft.com/office/powerpoint/2010/main" val="2783693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6A2F81-03F6-098A-3AEE-07C1A66CA2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F4061-6637-0B02-6731-7F6F8955A5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87F341-49AE-EE44-2740-353296621849}"/>
              </a:ext>
            </a:extLst>
          </p:cNvPr>
          <p:cNvSpPr>
            <a:spLocks noGrp="1"/>
          </p:cNvSpPr>
          <p:nvPr>
            <p:ph type="dt" sz="half" idx="10"/>
          </p:nvPr>
        </p:nvSpPr>
        <p:spPr/>
        <p:txBody>
          <a:bodyPr/>
          <a:lstStyle/>
          <a:p>
            <a:fld id="{F876CB27-C035-4229-96A6-48B19170FBCA}" type="datetimeFigureOut">
              <a:rPr lang="en-US" smtClean="0"/>
              <a:t>4/6/2023</a:t>
            </a:fld>
            <a:endParaRPr lang="en-US"/>
          </a:p>
        </p:txBody>
      </p:sp>
      <p:sp>
        <p:nvSpPr>
          <p:cNvPr id="5" name="Footer Placeholder 4">
            <a:extLst>
              <a:ext uri="{FF2B5EF4-FFF2-40B4-BE49-F238E27FC236}">
                <a16:creationId xmlns:a16="http://schemas.microsoft.com/office/drawing/2014/main" id="{C16C45B8-F330-D6B7-5E89-CE851BAD16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E1CDB8-83EF-CF9F-6F63-348BCA49BB1F}"/>
              </a:ext>
            </a:extLst>
          </p:cNvPr>
          <p:cNvSpPr>
            <a:spLocks noGrp="1"/>
          </p:cNvSpPr>
          <p:nvPr>
            <p:ph type="sldNum" sz="quarter" idx="12"/>
          </p:nvPr>
        </p:nvSpPr>
        <p:spPr/>
        <p:txBody>
          <a:bodyPr/>
          <a:lstStyle/>
          <a:p>
            <a:fld id="{582F3710-7B58-4016-8280-1240C14A022E}" type="slidenum">
              <a:rPr lang="en-US" smtClean="0"/>
              <a:t>‹#›</a:t>
            </a:fld>
            <a:endParaRPr lang="en-US"/>
          </a:p>
        </p:txBody>
      </p:sp>
    </p:spTree>
    <p:extLst>
      <p:ext uri="{BB962C8B-B14F-4D97-AF65-F5344CB8AC3E}">
        <p14:creationId xmlns:p14="http://schemas.microsoft.com/office/powerpoint/2010/main" val="1021890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8825D0-A39B-350E-8221-19A84133B5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CBD805-A4B8-D5D4-A3BD-C331CB08665A}"/>
              </a:ext>
            </a:extLst>
          </p:cNvPr>
          <p:cNvSpPr>
            <a:spLocks noGrp="1"/>
          </p:cNvSpPr>
          <p:nvPr>
            <p:ph type="dt" sz="half" idx="10"/>
          </p:nvPr>
        </p:nvSpPr>
        <p:spPr/>
        <p:txBody>
          <a:bodyPr/>
          <a:lstStyle/>
          <a:p>
            <a:fld id="{F876CB27-C035-4229-96A6-48B19170FBCA}" type="datetimeFigureOut">
              <a:rPr lang="en-US" smtClean="0"/>
              <a:t>4/6/2023</a:t>
            </a:fld>
            <a:endParaRPr lang="en-US"/>
          </a:p>
        </p:txBody>
      </p:sp>
      <p:sp>
        <p:nvSpPr>
          <p:cNvPr id="5" name="Footer Placeholder 4">
            <a:extLst>
              <a:ext uri="{FF2B5EF4-FFF2-40B4-BE49-F238E27FC236}">
                <a16:creationId xmlns:a16="http://schemas.microsoft.com/office/drawing/2014/main" id="{BE83FF8A-45C4-5C52-A2D6-2AD9690F0A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0A36C4-EBFE-202D-B32E-A88C1F310F96}"/>
              </a:ext>
            </a:extLst>
          </p:cNvPr>
          <p:cNvSpPr>
            <a:spLocks noGrp="1"/>
          </p:cNvSpPr>
          <p:nvPr>
            <p:ph type="sldNum" sz="quarter" idx="12"/>
          </p:nvPr>
        </p:nvSpPr>
        <p:spPr/>
        <p:txBody>
          <a:bodyPr/>
          <a:lstStyle/>
          <a:p>
            <a:fld id="{582F3710-7B58-4016-8280-1240C14A022E}" type="slidenum">
              <a:rPr lang="en-US" smtClean="0"/>
              <a:t>‹#›</a:t>
            </a:fld>
            <a:endParaRPr lang="en-US"/>
          </a:p>
        </p:txBody>
      </p:sp>
    </p:spTree>
    <p:extLst>
      <p:ext uri="{BB962C8B-B14F-4D97-AF65-F5344CB8AC3E}">
        <p14:creationId xmlns:p14="http://schemas.microsoft.com/office/powerpoint/2010/main" val="7925695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7C973-A8CF-B4BE-8A77-42EABE91F4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67D6C9-1D05-CA6F-8AFC-0F3B5F4D8F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F8D6D8-8EB2-3ED4-347F-4929F1673D50}"/>
              </a:ext>
            </a:extLst>
          </p:cNvPr>
          <p:cNvSpPr>
            <a:spLocks noGrp="1"/>
          </p:cNvSpPr>
          <p:nvPr>
            <p:ph type="dt" sz="half" idx="10"/>
          </p:nvPr>
        </p:nvSpPr>
        <p:spPr/>
        <p:txBody>
          <a:bodyPr/>
          <a:lstStyle/>
          <a:p>
            <a:fld id="{F876CB27-C035-4229-96A6-48B19170FBCA}" type="datetimeFigureOut">
              <a:rPr lang="en-US" smtClean="0"/>
              <a:t>4/6/2023</a:t>
            </a:fld>
            <a:endParaRPr lang="en-US"/>
          </a:p>
        </p:txBody>
      </p:sp>
      <p:sp>
        <p:nvSpPr>
          <p:cNvPr id="5" name="Footer Placeholder 4">
            <a:extLst>
              <a:ext uri="{FF2B5EF4-FFF2-40B4-BE49-F238E27FC236}">
                <a16:creationId xmlns:a16="http://schemas.microsoft.com/office/drawing/2014/main" id="{C76E9D7D-0D35-81B2-4503-0863DB81A9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46BA39-3234-6E76-DBFB-B5A7711A5501}"/>
              </a:ext>
            </a:extLst>
          </p:cNvPr>
          <p:cNvSpPr>
            <a:spLocks noGrp="1"/>
          </p:cNvSpPr>
          <p:nvPr>
            <p:ph type="sldNum" sz="quarter" idx="12"/>
          </p:nvPr>
        </p:nvSpPr>
        <p:spPr/>
        <p:txBody>
          <a:bodyPr/>
          <a:lstStyle/>
          <a:p>
            <a:fld id="{582F3710-7B58-4016-8280-1240C14A022E}" type="slidenum">
              <a:rPr lang="en-US" smtClean="0"/>
              <a:t>‹#›</a:t>
            </a:fld>
            <a:endParaRPr lang="en-US"/>
          </a:p>
        </p:txBody>
      </p:sp>
    </p:spTree>
    <p:extLst>
      <p:ext uri="{BB962C8B-B14F-4D97-AF65-F5344CB8AC3E}">
        <p14:creationId xmlns:p14="http://schemas.microsoft.com/office/powerpoint/2010/main" val="1615384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6C73F-A142-69BF-AA57-4231C058F3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A372CA-FAF9-C1CD-40C3-0F13678A13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F05B2C-BAFE-1AE5-FF92-2941671697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9F51B7-6445-881D-C430-DB46245D8EF4}"/>
              </a:ext>
            </a:extLst>
          </p:cNvPr>
          <p:cNvSpPr>
            <a:spLocks noGrp="1"/>
          </p:cNvSpPr>
          <p:nvPr>
            <p:ph type="dt" sz="half" idx="10"/>
          </p:nvPr>
        </p:nvSpPr>
        <p:spPr/>
        <p:txBody>
          <a:bodyPr/>
          <a:lstStyle/>
          <a:p>
            <a:fld id="{F876CB27-C035-4229-96A6-48B19170FBCA}" type="datetimeFigureOut">
              <a:rPr lang="en-US" smtClean="0"/>
              <a:t>4/6/2023</a:t>
            </a:fld>
            <a:endParaRPr lang="en-US"/>
          </a:p>
        </p:txBody>
      </p:sp>
      <p:sp>
        <p:nvSpPr>
          <p:cNvPr id="6" name="Footer Placeholder 5">
            <a:extLst>
              <a:ext uri="{FF2B5EF4-FFF2-40B4-BE49-F238E27FC236}">
                <a16:creationId xmlns:a16="http://schemas.microsoft.com/office/drawing/2014/main" id="{005F3878-185E-0021-7FD0-19E755753C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3069EF-79BC-5391-4BDA-5C1CC72FDB73}"/>
              </a:ext>
            </a:extLst>
          </p:cNvPr>
          <p:cNvSpPr>
            <a:spLocks noGrp="1"/>
          </p:cNvSpPr>
          <p:nvPr>
            <p:ph type="sldNum" sz="quarter" idx="12"/>
          </p:nvPr>
        </p:nvSpPr>
        <p:spPr/>
        <p:txBody>
          <a:bodyPr/>
          <a:lstStyle/>
          <a:p>
            <a:fld id="{582F3710-7B58-4016-8280-1240C14A022E}" type="slidenum">
              <a:rPr lang="en-US" smtClean="0"/>
              <a:t>‹#›</a:t>
            </a:fld>
            <a:endParaRPr lang="en-US"/>
          </a:p>
        </p:txBody>
      </p:sp>
    </p:spTree>
    <p:extLst>
      <p:ext uri="{BB962C8B-B14F-4D97-AF65-F5344CB8AC3E}">
        <p14:creationId xmlns:p14="http://schemas.microsoft.com/office/powerpoint/2010/main" val="3627698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D8CE2-7730-B35C-9B78-08A3F2E911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E179D2-2735-6808-C65A-45B1D9C94E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14FB11-444D-F286-26FE-6A3F22DAB8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568327-2DD9-B465-A651-DC0AED87D2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1CFB29-7083-D2B6-61F1-3CCB6808F3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E38A94-64AC-387B-6BD6-59494DD23EE0}"/>
              </a:ext>
            </a:extLst>
          </p:cNvPr>
          <p:cNvSpPr>
            <a:spLocks noGrp="1"/>
          </p:cNvSpPr>
          <p:nvPr>
            <p:ph type="dt" sz="half" idx="10"/>
          </p:nvPr>
        </p:nvSpPr>
        <p:spPr/>
        <p:txBody>
          <a:bodyPr/>
          <a:lstStyle/>
          <a:p>
            <a:fld id="{F876CB27-C035-4229-96A6-48B19170FBCA}" type="datetimeFigureOut">
              <a:rPr lang="en-US" smtClean="0"/>
              <a:t>4/6/2023</a:t>
            </a:fld>
            <a:endParaRPr lang="en-US"/>
          </a:p>
        </p:txBody>
      </p:sp>
      <p:sp>
        <p:nvSpPr>
          <p:cNvPr id="8" name="Footer Placeholder 7">
            <a:extLst>
              <a:ext uri="{FF2B5EF4-FFF2-40B4-BE49-F238E27FC236}">
                <a16:creationId xmlns:a16="http://schemas.microsoft.com/office/drawing/2014/main" id="{A4F81058-25F1-1AE8-AA12-AF28E43FDD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ECEAD6-78A1-8577-3880-FA50FDAF4D5B}"/>
              </a:ext>
            </a:extLst>
          </p:cNvPr>
          <p:cNvSpPr>
            <a:spLocks noGrp="1"/>
          </p:cNvSpPr>
          <p:nvPr>
            <p:ph type="sldNum" sz="quarter" idx="12"/>
          </p:nvPr>
        </p:nvSpPr>
        <p:spPr/>
        <p:txBody>
          <a:bodyPr/>
          <a:lstStyle/>
          <a:p>
            <a:fld id="{582F3710-7B58-4016-8280-1240C14A022E}" type="slidenum">
              <a:rPr lang="en-US" smtClean="0"/>
              <a:t>‹#›</a:t>
            </a:fld>
            <a:endParaRPr lang="en-US"/>
          </a:p>
        </p:txBody>
      </p:sp>
    </p:spTree>
    <p:extLst>
      <p:ext uri="{BB962C8B-B14F-4D97-AF65-F5344CB8AC3E}">
        <p14:creationId xmlns:p14="http://schemas.microsoft.com/office/powerpoint/2010/main" val="1725558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3C0D0-BE8B-0CC2-CC1D-B3953FBFFA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934312-06B8-2703-1B26-0528076F2DA6}"/>
              </a:ext>
            </a:extLst>
          </p:cNvPr>
          <p:cNvSpPr>
            <a:spLocks noGrp="1"/>
          </p:cNvSpPr>
          <p:nvPr>
            <p:ph type="dt" sz="half" idx="10"/>
          </p:nvPr>
        </p:nvSpPr>
        <p:spPr/>
        <p:txBody>
          <a:bodyPr/>
          <a:lstStyle/>
          <a:p>
            <a:fld id="{F876CB27-C035-4229-96A6-48B19170FBCA}" type="datetimeFigureOut">
              <a:rPr lang="en-US" smtClean="0"/>
              <a:t>4/6/2023</a:t>
            </a:fld>
            <a:endParaRPr lang="en-US"/>
          </a:p>
        </p:txBody>
      </p:sp>
      <p:sp>
        <p:nvSpPr>
          <p:cNvPr id="4" name="Footer Placeholder 3">
            <a:extLst>
              <a:ext uri="{FF2B5EF4-FFF2-40B4-BE49-F238E27FC236}">
                <a16:creationId xmlns:a16="http://schemas.microsoft.com/office/drawing/2014/main" id="{168FB0F0-BCDA-E240-84CD-62D7C8035A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25ECD1-04F0-0A37-9363-0830F0C0A1FC}"/>
              </a:ext>
            </a:extLst>
          </p:cNvPr>
          <p:cNvSpPr>
            <a:spLocks noGrp="1"/>
          </p:cNvSpPr>
          <p:nvPr>
            <p:ph type="sldNum" sz="quarter" idx="12"/>
          </p:nvPr>
        </p:nvSpPr>
        <p:spPr/>
        <p:txBody>
          <a:bodyPr/>
          <a:lstStyle/>
          <a:p>
            <a:fld id="{582F3710-7B58-4016-8280-1240C14A022E}" type="slidenum">
              <a:rPr lang="en-US" smtClean="0"/>
              <a:t>‹#›</a:t>
            </a:fld>
            <a:endParaRPr lang="en-US"/>
          </a:p>
        </p:txBody>
      </p:sp>
    </p:spTree>
    <p:extLst>
      <p:ext uri="{BB962C8B-B14F-4D97-AF65-F5344CB8AC3E}">
        <p14:creationId xmlns:p14="http://schemas.microsoft.com/office/powerpoint/2010/main" val="2040702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C7BA1-7B8F-DF4E-E228-002200C9488A}"/>
              </a:ext>
            </a:extLst>
          </p:cNvPr>
          <p:cNvSpPr>
            <a:spLocks noGrp="1"/>
          </p:cNvSpPr>
          <p:nvPr>
            <p:ph type="dt" sz="half" idx="10"/>
          </p:nvPr>
        </p:nvSpPr>
        <p:spPr/>
        <p:txBody>
          <a:bodyPr/>
          <a:lstStyle/>
          <a:p>
            <a:fld id="{F876CB27-C035-4229-96A6-48B19170FBCA}" type="datetimeFigureOut">
              <a:rPr lang="en-US" smtClean="0"/>
              <a:t>4/6/2023</a:t>
            </a:fld>
            <a:endParaRPr lang="en-US"/>
          </a:p>
        </p:txBody>
      </p:sp>
      <p:sp>
        <p:nvSpPr>
          <p:cNvPr id="3" name="Footer Placeholder 2">
            <a:extLst>
              <a:ext uri="{FF2B5EF4-FFF2-40B4-BE49-F238E27FC236}">
                <a16:creationId xmlns:a16="http://schemas.microsoft.com/office/drawing/2014/main" id="{AAD6B421-2AE5-9FC7-2AF6-9AD629DEF0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7C0E22-C351-11C1-3184-885FC78C1988}"/>
              </a:ext>
            </a:extLst>
          </p:cNvPr>
          <p:cNvSpPr>
            <a:spLocks noGrp="1"/>
          </p:cNvSpPr>
          <p:nvPr>
            <p:ph type="sldNum" sz="quarter" idx="12"/>
          </p:nvPr>
        </p:nvSpPr>
        <p:spPr/>
        <p:txBody>
          <a:bodyPr/>
          <a:lstStyle/>
          <a:p>
            <a:fld id="{582F3710-7B58-4016-8280-1240C14A022E}" type="slidenum">
              <a:rPr lang="en-US" smtClean="0"/>
              <a:t>‹#›</a:t>
            </a:fld>
            <a:endParaRPr lang="en-US"/>
          </a:p>
        </p:txBody>
      </p:sp>
    </p:spTree>
    <p:extLst>
      <p:ext uri="{BB962C8B-B14F-4D97-AF65-F5344CB8AC3E}">
        <p14:creationId xmlns:p14="http://schemas.microsoft.com/office/powerpoint/2010/main" val="826931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6EC32-247E-40C3-0FD0-52A27D896F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29B819-1841-C55F-358F-A6EB9CB8BD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6F754E-876B-B8CC-2115-42B716D155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9E7B1A-3FC0-1B6E-B725-9A8AE5781612}"/>
              </a:ext>
            </a:extLst>
          </p:cNvPr>
          <p:cNvSpPr>
            <a:spLocks noGrp="1"/>
          </p:cNvSpPr>
          <p:nvPr>
            <p:ph type="dt" sz="half" idx="10"/>
          </p:nvPr>
        </p:nvSpPr>
        <p:spPr/>
        <p:txBody>
          <a:bodyPr/>
          <a:lstStyle/>
          <a:p>
            <a:fld id="{F876CB27-C035-4229-96A6-48B19170FBCA}" type="datetimeFigureOut">
              <a:rPr lang="en-US" smtClean="0"/>
              <a:t>4/6/2023</a:t>
            </a:fld>
            <a:endParaRPr lang="en-US"/>
          </a:p>
        </p:txBody>
      </p:sp>
      <p:sp>
        <p:nvSpPr>
          <p:cNvPr id="6" name="Footer Placeholder 5">
            <a:extLst>
              <a:ext uri="{FF2B5EF4-FFF2-40B4-BE49-F238E27FC236}">
                <a16:creationId xmlns:a16="http://schemas.microsoft.com/office/drawing/2014/main" id="{F099DB0D-575E-52C5-4FCD-1BBD63D9CE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F92113-BB05-B8EF-F51D-4C40ADBC31F3}"/>
              </a:ext>
            </a:extLst>
          </p:cNvPr>
          <p:cNvSpPr>
            <a:spLocks noGrp="1"/>
          </p:cNvSpPr>
          <p:nvPr>
            <p:ph type="sldNum" sz="quarter" idx="12"/>
          </p:nvPr>
        </p:nvSpPr>
        <p:spPr/>
        <p:txBody>
          <a:bodyPr/>
          <a:lstStyle/>
          <a:p>
            <a:fld id="{582F3710-7B58-4016-8280-1240C14A022E}" type="slidenum">
              <a:rPr lang="en-US" smtClean="0"/>
              <a:t>‹#›</a:t>
            </a:fld>
            <a:endParaRPr lang="en-US"/>
          </a:p>
        </p:txBody>
      </p:sp>
    </p:spTree>
    <p:extLst>
      <p:ext uri="{BB962C8B-B14F-4D97-AF65-F5344CB8AC3E}">
        <p14:creationId xmlns:p14="http://schemas.microsoft.com/office/powerpoint/2010/main" val="2385123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C743B-872F-5CF2-72C6-CBE9F3C3AE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0D7C64-59A8-7901-5E2E-F26B170F84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FA9C42-9DF7-240C-38B8-01A08FD75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4C5DBB-8AFD-08C3-53EB-AC67BECB2A3D}"/>
              </a:ext>
            </a:extLst>
          </p:cNvPr>
          <p:cNvSpPr>
            <a:spLocks noGrp="1"/>
          </p:cNvSpPr>
          <p:nvPr>
            <p:ph type="dt" sz="half" idx="10"/>
          </p:nvPr>
        </p:nvSpPr>
        <p:spPr/>
        <p:txBody>
          <a:bodyPr/>
          <a:lstStyle/>
          <a:p>
            <a:fld id="{F876CB27-C035-4229-96A6-48B19170FBCA}" type="datetimeFigureOut">
              <a:rPr lang="en-US" smtClean="0"/>
              <a:t>4/6/2023</a:t>
            </a:fld>
            <a:endParaRPr lang="en-US"/>
          </a:p>
        </p:txBody>
      </p:sp>
      <p:sp>
        <p:nvSpPr>
          <p:cNvPr id="6" name="Footer Placeholder 5">
            <a:extLst>
              <a:ext uri="{FF2B5EF4-FFF2-40B4-BE49-F238E27FC236}">
                <a16:creationId xmlns:a16="http://schemas.microsoft.com/office/drawing/2014/main" id="{33C46532-785C-3F93-0326-29BEEEF0F0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5D281C-7970-0202-E70D-0EBF10845303}"/>
              </a:ext>
            </a:extLst>
          </p:cNvPr>
          <p:cNvSpPr>
            <a:spLocks noGrp="1"/>
          </p:cNvSpPr>
          <p:nvPr>
            <p:ph type="sldNum" sz="quarter" idx="12"/>
          </p:nvPr>
        </p:nvSpPr>
        <p:spPr/>
        <p:txBody>
          <a:bodyPr/>
          <a:lstStyle/>
          <a:p>
            <a:fld id="{582F3710-7B58-4016-8280-1240C14A022E}" type="slidenum">
              <a:rPr lang="en-US" smtClean="0"/>
              <a:t>‹#›</a:t>
            </a:fld>
            <a:endParaRPr lang="en-US"/>
          </a:p>
        </p:txBody>
      </p:sp>
    </p:spTree>
    <p:extLst>
      <p:ext uri="{BB962C8B-B14F-4D97-AF65-F5344CB8AC3E}">
        <p14:creationId xmlns:p14="http://schemas.microsoft.com/office/powerpoint/2010/main" val="9514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D5A2E4-36B2-A69B-C400-00FBF4B687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EFE501-8301-68A2-34DE-A9C7FCC87C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D66F27-82BF-A209-5513-88DE4BADB0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76CB27-C035-4229-96A6-48B19170FBCA}" type="datetimeFigureOut">
              <a:rPr lang="en-US" smtClean="0"/>
              <a:t>4/6/2023</a:t>
            </a:fld>
            <a:endParaRPr lang="en-US"/>
          </a:p>
        </p:txBody>
      </p:sp>
      <p:sp>
        <p:nvSpPr>
          <p:cNvPr id="5" name="Footer Placeholder 4">
            <a:extLst>
              <a:ext uri="{FF2B5EF4-FFF2-40B4-BE49-F238E27FC236}">
                <a16:creationId xmlns:a16="http://schemas.microsoft.com/office/drawing/2014/main" id="{A48755FB-64E4-6978-FA42-21F9751310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F9B0E0-C633-EEBA-59F1-F9C56032DE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F3710-7B58-4016-8280-1240C14A022E}" type="slidenum">
              <a:rPr lang="en-US" smtClean="0"/>
              <a:t>‹#›</a:t>
            </a:fld>
            <a:endParaRPr lang="en-US"/>
          </a:p>
        </p:txBody>
      </p:sp>
      <p:sp>
        <p:nvSpPr>
          <p:cNvPr id="7" name="Rectangle 6">
            <a:extLst>
              <a:ext uri="{FF2B5EF4-FFF2-40B4-BE49-F238E27FC236}">
                <a16:creationId xmlns:a16="http://schemas.microsoft.com/office/drawing/2014/main" id="{DB65BE4C-08B6-7A85-3B35-8F64659665F1}"/>
              </a:ext>
            </a:extLst>
          </p:cNvPr>
          <p:cNvSpPr/>
          <p:nvPr userDrawn="1"/>
        </p:nvSpPr>
        <p:spPr>
          <a:xfrm>
            <a:off x="15498" y="15498"/>
            <a:ext cx="12145506" cy="6830519"/>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791119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chart" Target="../charts/chart5.xml"/><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chart" Target="../charts/chart6.xml"/><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slideLayout" Target="../slideLayouts/slideLayout2.xml"/><Relationship Id="rId7" Type="http://schemas.openxmlformats.org/officeDocument/2006/relationships/image" Target="../media/image6.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leodis.net/" TargetMode="External"/><Relationship Id="rId2" Type="http://schemas.openxmlformats.org/officeDocument/2006/relationships/hyperlink" Target="https://www.facebook.com/groups/598300550814880/posts/853341741977425/"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image" Target="../media/image28.jpg"/><Relationship Id="rId18" Type="http://schemas.openxmlformats.org/officeDocument/2006/relationships/image" Target="../media/image33.jpg"/><Relationship Id="rId26" Type="http://schemas.openxmlformats.org/officeDocument/2006/relationships/image" Target="../media/image41.jpg"/><Relationship Id="rId3" Type="http://schemas.openxmlformats.org/officeDocument/2006/relationships/image" Target="../media/image18.jpg"/><Relationship Id="rId21" Type="http://schemas.openxmlformats.org/officeDocument/2006/relationships/image" Target="../media/image36.jpg"/><Relationship Id="rId7" Type="http://schemas.openxmlformats.org/officeDocument/2006/relationships/image" Target="../media/image22.jpg"/><Relationship Id="rId12" Type="http://schemas.openxmlformats.org/officeDocument/2006/relationships/image" Target="../media/image27.jpg"/><Relationship Id="rId17" Type="http://schemas.openxmlformats.org/officeDocument/2006/relationships/image" Target="../media/image32.jpg"/><Relationship Id="rId25" Type="http://schemas.openxmlformats.org/officeDocument/2006/relationships/image" Target="../media/image40.jpg"/><Relationship Id="rId2" Type="http://schemas.openxmlformats.org/officeDocument/2006/relationships/image" Target="../media/image17.jpg"/><Relationship Id="rId16" Type="http://schemas.openxmlformats.org/officeDocument/2006/relationships/image" Target="../media/image31.jpg"/><Relationship Id="rId20" Type="http://schemas.openxmlformats.org/officeDocument/2006/relationships/image" Target="../media/image35.jpg"/><Relationship Id="rId29"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image" Target="../media/image21.jpg"/><Relationship Id="rId11" Type="http://schemas.openxmlformats.org/officeDocument/2006/relationships/image" Target="../media/image26.jpg"/><Relationship Id="rId24" Type="http://schemas.openxmlformats.org/officeDocument/2006/relationships/image" Target="../media/image39.jpg"/><Relationship Id="rId5" Type="http://schemas.openxmlformats.org/officeDocument/2006/relationships/image" Target="../media/image20.jpg"/><Relationship Id="rId15" Type="http://schemas.openxmlformats.org/officeDocument/2006/relationships/image" Target="../media/image30.jpg"/><Relationship Id="rId23" Type="http://schemas.openxmlformats.org/officeDocument/2006/relationships/image" Target="../media/image38.jpg"/><Relationship Id="rId28" Type="http://schemas.openxmlformats.org/officeDocument/2006/relationships/image" Target="../media/image43.jpg"/><Relationship Id="rId10" Type="http://schemas.openxmlformats.org/officeDocument/2006/relationships/image" Target="../media/image25.jpg"/><Relationship Id="rId19" Type="http://schemas.openxmlformats.org/officeDocument/2006/relationships/image" Target="../media/image34.jpg"/><Relationship Id="rId4" Type="http://schemas.openxmlformats.org/officeDocument/2006/relationships/image" Target="../media/image19.jpg"/><Relationship Id="rId9" Type="http://schemas.openxmlformats.org/officeDocument/2006/relationships/image" Target="../media/image24.jpg"/><Relationship Id="rId14" Type="http://schemas.openxmlformats.org/officeDocument/2006/relationships/image" Target="../media/image29.jpg"/><Relationship Id="rId22" Type="http://schemas.openxmlformats.org/officeDocument/2006/relationships/image" Target="../media/image37.jpg"/><Relationship Id="rId27" Type="http://schemas.openxmlformats.org/officeDocument/2006/relationships/image" Target="../media/image42.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6.jpe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5BCB1E-5D08-96B3-CB19-CF01B21CD8BA}"/>
              </a:ext>
            </a:extLst>
          </p:cNvPr>
          <p:cNvSpPr/>
          <p:nvPr/>
        </p:nvSpPr>
        <p:spPr>
          <a:xfrm>
            <a:off x="118534" y="73799"/>
            <a:ext cx="11954935" cy="674426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1F900D6-7D54-7CC4-8CA8-47AC9B6C48D9}"/>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81034" y="23000"/>
            <a:ext cx="2029932" cy="2029932"/>
          </a:xfrm>
        </p:spPr>
      </p:pic>
      <p:sp>
        <p:nvSpPr>
          <p:cNvPr id="6" name="Content Placeholder 2">
            <a:extLst>
              <a:ext uri="{FF2B5EF4-FFF2-40B4-BE49-F238E27FC236}">
                <a16:creationId xmlns:a16="http://schemas.microsoft.com/office/drawing/2014/main" id="{3B1DAFD6-AA81-5C8D-AE68-F4AF1991C7B5}"/>
              </a:ext>
            </a:extLst>
          </p:cNvPr>
          <p:cNvSpPr txBox="1">
            <a:spLocks/>
          </p:cNvSpPr>
          <p:nvPr/>
        </p:nvSpPr>
        <p:spPr>
          <a:xfrm>
            <a:off x="838200" y="1622429"/>
            <a:ext cx="10515600" cy="481224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200000"/>
              </a:lnSpc>
              <a:buFont typeface="Arial" panose="020B0604020202020204" pitchFamily="34" charset="0"/>
              <a:buNone/>
            </a:pPr>
            <a:r>
              <a:rPr lang="en-US" sz="3000" b="1" kern="100" dirty="0">
                <a:latin typeface="Baguet Script" panose="020B0604020202020204" pitchFamily="2" charset="0"/>
                <a:ea typeface="Calibri" panose="020F0502020204030204" pitchFamily="34" charset="0"/>
                <a:cs typeface="Times New Roman" panose="02020603050405020304" pitchFamily="18" charset="0"/>
              </a:rPr>
              <a:t>The City of Leeds</a:t>
            </a:r>
          </a:p>
          <a:p>
            <a:pPr marL="0" indent="0" algn="ctr">
              <a:lnSpc>
                <a:spcPct val="200000"/>
              </a:lnSpc>
              <a:buFont typeface="Arial" panose="020B0604020202020204" pitchFamily="34" charset="0"/>
              <a:buNone/>
            </a:pPr>
            <a:r>
              <a:rPr lang="en-US" sz="2600" b="1" kern="100" dirty="0">
                <a:latin typeface="Times New Roman" panose="02020603050405020304" pitchFamily="18" charset="0"/>
                <a:ea typeface="Calibri" panose="020F0502020204030204" pitchFamily="34" charset="0"/>
                <a:cs typeface="Times New Roman" panose="02020603050405020304" pitchFamily="18" charset="0"/>
              </a:rPr>
              <a:t>The Housing of the Working Class Act, 1890</a:t>
            </a:r>
          </a:p>
          <a:p>
            <a:pPr marL="0" indent="0" algn="ctr">
              <a:lnSpc>
                <a:spcPct val="110000"/>
              </a:lnSpc>
              <a:buFont typeface="Arial" panose="020B0604020202020204" pitchFamily="34" charset="0"/>
              <a:buNone/>
            </a:pPr>
            <a:r>
              <a:rPr lang="en-US" sz="3600" b="1" kern="100" dirty="0">
                <a:latin typeface="Times New Roman" panose="02020603050405020304" pitchFamily="18" charset="0"/>
                <a:ea typeface="Calibri" panose="020F0502020204030204" pitchFamily="34" charset="0"/>
                <a:cs typeface="Times New Roman" panose="02020603050405020304" pitchFamily="18" charset="0"/>
              </a:rPr>
              <a:t>Quarry Hill Unhealthy Area, 1900s</a:t>
            </a:r>
            <a:br>
              <a:rPr lang="en-US" sz="3600" kern="100" dirty="0">
                <a:latin typeface="Times New Roman" panose="02020603050405020304" pitchFamily="18" charset="0"/>
                <a:ea typeface="Calibri" panose="020F0502020204030204" pitchFamily="34" charset="0"/>
                <a:cs typeface="Times New Roman" panose="02020603050405020304" pitchFamily="18" charset="0"/>
              </a:rPr>
            </a:br>
            <a:r>
              <a:rPr lang="en-US" sz="3600" b="1" kern="100" dirty="0">
                <a:latin typeface="Times New Roman" panose="02020603050405020304" pitchFamily="18" charset="0"/>
                <a:ea typeface="Calibri" panose="020F0502020204030204" pitchFamily="34" charset="0"/>
                <a:cs typeface="Times New Roman" panose="02020603050405020304" pitchFamily="18" charset="0"/>
              </a:rPr>
              <a:t>Book of Reference</a:t>
            </a:r>
            <a:br>
              <a:rPr lang="en-US" b="1" kern="100" dirty="0">
                <a:latin typeface="Times New Roman" panose="02020603050405020304" pitchFamily="18" charset="0"/>
                <a:ea typeface="Calibri" panose="020F0502020204030204" pitchFamily="34" charset="0"/>
                <a:cs typeface="Times New Roman" panose="02020603050405020304" pitchFamily="18" charset="0"/>
              </a:rPr>
            </a:br>
            <a:endParaRPr lang="en-US" b="1" kern="100" dirty="0">
              <a:latin typeface="Times New Roman" panose="02020603050405020304" pitchFamily="18" charset="0"/>
              <a:ea typeface="Calibri" panose="020F0502020204030204" pitchFamily="34" charset="0"/>
              <a:cs typeface="Times New Roman" panose="02020603050405020304" pitchFamily="18" charset="0"/>
            </a:endParaRPr>
          </a:p>
          <a:p>
            <a:pPr marL="0" indent="0" algn="ctr">
              <a:lnSpc>
                <a:spcPct val="150000"/>
              </a:lnSpc>
              <a:buFont typeface="Arial" panose="020B0604020202020204" pitchFamily="34" charset="0"/>
              <a:buNone/>
            </a:pPr>
            <a:r>
              <a:rPr lang="en-US" sz="2400" b="1" kern="100" dirty="0">
                <a:latin typeface="Times New Roman" panose="02020603050405020304" pitchFamily="18" charset="0"/>
                <a:ea typeface="Calibri" panose="020F0502020204030204" pitchFamily="34" charset="0"/>
                <a:cs typeface="Times New Roman" panose="02020603050405020304" pitchFamily="18" charset="0"/>
              </a:rPr>
              <a:t>Part I.  Nos. 1 to 1011</a:t>
            </a:r>
            <a:br>
              <a:rPr lang="en-US" sz="2400" b="1" kern="100" dirty="0">
                <a:latin typeface="Times New Roman" panose="02020603050405020304" pitchFamily="18" charset="0"/>
                <a:ea typeface="Calibri" panose="020F0502020204030204" pitchFamily="34" charset="0"/>
                <a:cs typeface="Times New Roman" panose="02020603050405020304" pitchFamily="18" charset="0"/>
              </a:rPr>
            </a:br>
            <a:r>
              <a:rPr lang="en-US" sz="2400" b="1" kern="100" dirty="0">
                <a:latin typeface="Times New Roman" panose="02020603050405020304" pitchFamily="18" charset="0"/>
                <a:ea typeface="Calibri" panose="020F0502020204030204" pitchFamily="34" charset="0"/>
                <a:cs typeface="Times New Roman" panose="02020603050405020304" pitchFamily="18" charset="0"/>
              </a:rPr>
              <a:t>November, 1900</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5294535"/>
      </p:ext>
    </p:extLst>
  </p:cSld>
  <p:clrMapOvr>
    <a:masterClrMapping/>
  </p:clrMapOvr>
  <mc:AlternateContent xmlns:mc="http://schemas.openxmlformats.org/markup-compatibility/2006" xmlns:p14="http://schemas.microsoft.com/office/powerpoint/2010/main">
    <mc:Choice Requires="p14">
      <p:transition spd="slow" p14:dur="1500" advClick="0">
        <p:blinds dir="vert"/>
      </p:transition>
    </mc:Choice>
    <mc:Fallback xmlns="">
      <p:transition spd="slow" advClick="0">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F4B64F4-FB12-41C1-BCB5-F91D7A41639F}"/>
              </a:ext>
            </a:extLst>
          </p:cNvPr>
          <p:cNvGraphicFramePr>
            <a:graphicFrameLocks/>
          </p:cNvGraphicFramePr>
          <p:nvPr>
            <p:extLst>
              <p:ext uri="{D42A27DB-BD31-4B8C-83A1-F6EECF244321}">
                <p14:modId xmlns:p14="http://schemas.microsoft.com/office/powerpoint/2010/main" val="2683369704"/>
              </p:ext>
            </p:extLst>
          </p:nvPr>
        </p:nvGraphicFramePr>
        <p:xfrm>
          <a:off x="609601" y="2099731"/>
          <a:ext cx="5367865" cy="363219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Chart 2">
            <a:extLst>
              <a:ext uri="{FF2B5EF4-FFF2-40B4-BE49-F238E27FC236}">
                <a16:creationId xmlns:a16="http://schemas.microsoft.com/office/drawing/2014/main" id="{8D6674CA-82A3-D404-1BC8-F538163B23B9}"/>
              </a:ext>
            </a:extLst>
          </p:cNvPr>
          <p:cNvGraphicFramePr>
            <a:graphicFrameLocks/>
          </p:cNvGraphicFramePr>
          <p:nvPr>
            <p:extLst>
              <p:ext uri="{D42A27DB-BD31-4B8C-83A1-F6EECF244321}">
                <p14:modId xmlns:p14="http://schemas.microsoft.com/office/powerpoint/2010/main" val="906914403"/>
              </p:ext>
            </p:extLst>
          </p:nvPr>
        </p:nvGraphicFramePr>
        <p:xfrm>
          <a:off x="6214533" y="2099731"/>
          <a:ext cx="5367865" cy="3632198"/>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1">
            <a:extLst>
              <a:ext uri="{FF2B5EF4-FFF2-40B4-BE49-F238E27FC236}">
                <a16:creationId xmlns:a16="http://schemas.microsoft.com/office/drawing/2014/main" id="{EA8F7D13-6B31-D497-BC40-ABD090BFC23D}"/>
              </a:ext>
            </a:extLst>
          </p:cNvPr>
          <p:cNvSpPr txBox="1">
            <a:spLocks/>
          </p:cNvSpPr>
          <p:nvPr/>
        </p:nvSpPr>
        <p:spPr>
          <a:xfrm>
            <a:off x="101600" y="220129"/>
            <a:ext cx="11937999" cy="10304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19063" algn="just">
              <a:lnSpc>
                <a:spcPct val="150000"/>
              </a:lnSpc>
            </a:pPr>
            <a:r>
              <a:rPr lang="en-US" sz="2800" dirty="0">
                <a:solidFill>
                  <a:srgbClr val="00B0F0"/>
                </a:solidFill>
                <a:latin typeface="Times New Roman" panose="02020603050405020304" pitchFamily="18" charset="0"/>
                <a:cs typeface="Times New Roman" panose="02020603050405020304" pitchFamily="18" charset="0"/>
              </a:rPr>
              <a:t>RQ 1: </a:t>
            </a:r>
            <a:r>
              <a:rPr lang="en-US" sz="2800" dirty="0">
                <a:solidFill>
                  <a:srgbClr val="FFC000"/>
                </a:solidFill>
                <a:latin typeface="Times New Roman" panose="02020603050405020304" pitchFamily="18" charset="0"/>
                <a:cs typeface="Times New Roman" panose="02020603050405020304" pitchFamily="18" charset="0"/>
              </a:rPr>
              <a:t>What was the occupational profile of Quarry Hill residents in the 1900s?</a:t>
            </a:r>
          </a:p>
        </p:txBody>
      </p:sp>
      <p:pic>
        <p:nvPicPr>
          <p:cNvPr id="7" name="male">
            <a:hlinkClick r:id="" action="ppaction://media"/>
            <a:extLst>
              <a:ext uri="{FF2B5EF4-FFF2-40B4-BE49-F238E27FC236}">
                <a16:creationId xmlns:a16="http://schemas.microsoft.com/office/drawing/2014/main" id="{BCB1C51A-730E-5C52-0102-1F8714E4AAB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14497" y="6144759"/>
            <a:ext cx="378514" cy="378514"/>
          </a:xfrm>
          <a:prstGeom prst="rect">
            <a:avLst/>
          </a:prstGeom>
        </p:spPr>
      </p:pic>
      <p:sp>
        <p:nvSpPr>
          <p:cNvPr id="6" name="Rectangle 5">
            <a:extLst>
              <a:ext uri="{FF2B5EF4-FFF2-40B4-BE49-F238E27FC236}">
                <a16:creationId xmlns:a16="http://schemas.microsoft.com/office/drawing/2014/main" id="{00742985-CA8B-F636-3F80-06A3817255D7}"/>
              </a:ext>
            </a:extLst>
          </p:cNvPr>
          <p:cNvSpPr/>
          <p:nvPr/>
        </p:nvSpPr>
        <p:spPr>
          <a:xfrm>
            <a:off x="10861237" y="5962958"/>
            <a:ext cx="768741" cy="7421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037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79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7E4F7D96-8F6E-8442-91D8-0165BD01FD4E}"/>
              </a:ext>
            </a:extLst>
          </p:cNvPr>
          <p:cNvGraphicFramePr>
            <a:graphicFrameLocks/>
          </p:cNvGraphicFramePr>
          <p:nvPr>
            <p:extLst>
              <p:ext uri="{D42A27DB-BD31-4B8C-83A1-F6EECF244321}">
                <p14:modId xmlns:p14="http://schemas.microsoft.com/office/powerpoint/2010/main" val="641684523"/>
              </p:ext>
            </p:extLst>
          </p:nvPr>
        </p:nvGraphicFramePr>
        <p:xfrm>
          <a:off x="1481667" y="1591733"/>
          <a:ext cx="9228666" cy="4216399"/>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a:extLst>
              <a:ext uri="{FF2B5EF4-FFF2-40B4-BE49-F238E27FC236}">
                <a16:creationId xmlns:a16="http://schemas.microsoft.com/office/drawing/2014/main" id="{A1261EF4-FBE1-A2A5-28D0-B0509B4544E3}"/>
              </a:ext>
            </a:extLst>
          </p:cNvPr>
          <p:cNvSpPr txBox="1">
            <a:spLocks/>
          </p:cNvSpPr>
          <p:nvPr/>
        </p:nvSpPr>
        <p:spPr>
          <a:xfrm>
            <a:off x="101600" y="220129"/>
            <a:ext cx="11937999" cy="10304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19063" algn="just">
              <a:lnSpc>
                <a:spcPct val="150000"/>
              </a:lnSpc>
            </a:pPr>
            <a:r>
              <a:rPr lang="en-US" sz="2800" dirty="0">
                <a:solidFill>
                  <a:srgbClr val="00B0F0"/>
                </a:solidFill>
                <a:latin typeface="Times New Roman" panose="02020603050405020304" pitchFamily="18" charset="0"/>
                <a:cs typeface="Times New Roman" panose="02020603050405020304" pitchFamily="18" charset="0"/>
              </a:rPr>
              <a:t>RQ 1: </a:t>
            </a:r>
            <a:r>
              <a:rPr lang="en-US" sz="2800" dirty="0">
                <a:solidFill>
                  <a:srgbClr val="FFC000"/>
                </a:solidFill>
                <a:latin typeface="Times New Roman" panose="02020603050405020304" pitchFamily="18" charset="0"/>
                <a:cs typeface="Times New Roman" panose="02020603050405020304" pitchFamily="18" charset="0"/>
              </a:rPr>
              <a:t>What was the occupational profile of Quarry Hill residents in the 1900s?</a:t>
            </a:r>
          </a:p>
        </p:txBody>
      </p:sp>
      <p:pic>
        <p:nvPicPr>
          <p:cNvPr id="4" name="14">
            <a:hlinkClick r:id="" action="ppaction://media"/>
            <a:extLst>
              <a:ext uri="{FF2B5EF4-FFF2-40B4-BE49-F238E27FC236}">
                <a16:creationId xmlns:a16="http://schemas.microsoft.com/office/drawing/2014/main" id="{E52A2F03-EA75-5943-5A12-C77152585D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4616" y="5937341"/>
            <a:ext cx="458002" cy="458002"/>
          </a:xfrm>
          <a:prstGeom prst="rect">
            <a:avLst/>
          </a:prstGeom>
        </p:spPr>
      </p:pic>
      <p:sp>
        <p:nvSpPr>
          <p:cNvPr id="5" name="Rectangle 4">
            <a:extLst>
              <a:ext uri="{FF2B5EF4-FFF2-40B4-BE49-F238E27FC236}">
                <a16:creationId xmlns:a16="http://schemas.microsoft.com/office/drawing/2014/main" id="{72B33621-2156-0AA7-84A3-908947283242}"/>
              </a:ext>
            </a:extLst>
          </p:cNvPr>
          <p:cNvSpPr/>
          <p:nvPr/>
        </p:nvSpPr>
        <p:spPr>
          <a:xfrm>
            <a:off x="10410208" y="5323165"/>
            <a:ext cx="1498059" cy="13147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625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6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812F666-3F3B-8A9D-80F8-7EBB24BBB8E1}"/>
              </a:ext>
            </a:extLst>
          </p:cNvPr>
          <p:cNvGraphicFramePr>
            <a:graphicFrameLocks/>
          </p:cNvGraphicFramePr>
          <p:nvPr>
            <p:extLst>
              <p:ext uri="{D42A27DB-BD31-4B8C-83A1-F6EECF244321}">
                <p14:modId xmlns:p14="http://schemas.microsoft.com/office/powerpoint/2010/main" val="4070740175"/>
              </p:ext>
            </p:extLst>
          </p:nvPr>
        </p:nvGraphicFramePr>
        <p:xfrm>
          <a:off x="1371603" y="1557867"/>
          <a:ext cx="9279464" cy="3996267"/>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a:extLst>
              <a:ext uri="{FF2B5EF4-FFF2-40B4-BE49-F238E27FC236}">
                <a16:creationId xmlns:a16="http://schemas.microsoft.com/office/drawing/2014/main" id="{951A31D4-A8AB-7897-22A9-4D8CB0DDFBB3}"/>
              </a:ext>
            </a:extLst>
          </p:cNvPr>
          <p:cNvSpPr txBox="1">
            <a:spLocks/>
          </p:cNvSpPr>
          <p:nvPr/>
        </p:nvSpPr>
        <p:spPr>
          <a:xfrm>
            <a:off x="101600" y="220129"/>
            <a:ext cx="11937999" cy="10304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19063" algn="just">
              <a:lnSpc>
                <a:spcPct val="150000"/>
              </a:lnSpc>
            </a:pPr>
            <a:r>
              <a:rPr lang="en-US" sz="2800" dirty="0">
                <a:solidFill>
                  <a:srgbClr val="00B0F0"/>
                </a:solidFill>
                <a:latin typeface="Times New Roman" panose="02020603050405020304" pitchFamily="18" charset="0"/>
                <a:cs typeface="Times New Roman" panose="02020603050405020304" pitchFamily="18" charset="0"/>
              </a:rPr>
              <a:t>RQ 1: </a:t>
            </a:r>
            <a:r>
              <a:rPr lang="en-US" sz="2800" dirty="0">
                <a:solidFill>
                  <a:srgbClr val="FFC000"/>
                </a:solidFill>
                <a:latin typeface="Times New Roman" panose="02020603050405020304" pitchFamily="18" charset="0"/>
                <a:cs typeface="Times New Roman" panose="02020603050405020304" pitchFamily="18" charset="0"/>
              </a:rPr>
              <a:t>What was the occupational profile of Quarry Hill residents in the 1900s?</a:t>
            </a:r>
          </a:p>
        </p:txBody>
      </p:sp>
      <p:pic>
        <p:nvPicPr>
          <p:cNvPr id="3" name="15">
            <a:hlinkClick r:id="" action="ppaction://media"/>
            <a:extLst>
              <a:ext uri="{FF2B5EF4-FFF2-40B4-BE49-F238E27FC236}">
                <a16:creationId xmlns:a16="http://schemas.microsoft.com/office/drawing/2014/main" id="{8FF0F037-7B1E-A6D0-AB1B-1AEAA73A04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4826" y="5983896"/>
            <a:ext cx="416365" cy="416365"/>
          </a:xfrm>
          <a:prstGeom prst="rect">
            <a:avLst/>
          </a:prstGeom>
        </p:spPr>
      </p:pic>
      <p:sp>
        <p:nvSpPr>
          <p:cNvPr id="5" name="Rectangle 4">
            <a:extLst>
              <a:ext uri="{FF2B5EF4-FFF2-40B4-BE49-F238E27FC236}">
                <a16:creationId xmlns:a16="http://schemas.microsoft.com/office/drawing/2014/main" id="{41FA5743-FACC-F3A4-DA17-D25A6FD91880}"/>
              </a:ext>
            </a:extLst>
          </p:cNvPr>
          <p:cNvSpPr/>
          <p:nvPr/>
        </p:nvSpPr>
        <p:spPr>
          <a:xfrm>
            <a:off x="10430371" y="5288987"/>
            <a:ext cx="1498059" cy="13147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714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5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C47CB2-CBD2-300E-E723-D04F3E354A9F}"/>
              </a:ext>
            </a:extLst>
          </p:cNvPr>
          <p:cNvSpPr/>
          <p:nvPr/>
        </p:nvSpPr>
        <p:spPr>
          <a:xfrm>
            <a:off x="643467" y="2196163"/>
            <a:ext cx="10888134" cy="2655330"/>
          </a:xfrm>
          <a:prstGeom prst="rect">
            <a:avLst/>
          </a:prstGeom>
          <a:solidFill>
            <a:srgbClr val="490D03"/>
          </a:solidFill>
          <a:ln>
            <a:noFill/>
          </a:ln>
          <a:effectLst>
            <a:glow rad="228600">
              <a:srgbClr val="00B0F0">
                <a:alpha val="40000"/>
              </a:srgbClr>
            </a:glo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kern="0" dirty="0">
                <a:effectLst/>
                <a:latin typeface="Times New Roman" panose="02020603050405020304" pitchFamily="18" charset="0"/>
                <a:ea typeface="Times New Roman" panose="02020603050405020304" pitchFamily="18" charset="0"/>
                <a:cs typeface="Arial" panose="020B0604020202020204" pitchFamily="34" charset="0"/>
              </a:rPr>
              <a:t>	Notably, the </a:t>
            </a:r>
            <a:r>
              <a:rPr lang="en-US" sz="2800" b="1" i="1" kern="0" dirty="0">
                <a:solidFill>
                  <a:srgbClr val="00B050"/>
                </a:solidFill>
                <a:effectLst/>
                <a:latin typeface="Times New Roman" panose="02020603050405020304" pitchFamily="18" charset="0"/>
                <a:ea typeface="Times New Roman" panose="02020603050405020304" pitchFamily="18" charset="0"/>
                <a:cs typeface="Arial" panose="020B0604020202020204" pitchFamily="34" charset="0"/>
              </a:rPr>
              <a:t>absence of doctors, and paramedical staff, </a:t>
            </a:r>
            <a:r>
              <a:rPr lang="en-US" sz="2400" kern="0" dirty="0">
                <a:effectLst/>
                <a:latin typeface="Times New Roman" panose="02020603050405020304" pitchFamily="18" charset="0"/>
                <a:ea typeface="Times New Roman" panose="02020603050405020304" pitchFamily="18" charset="0"/>
                <a:cs typeface="Arial" panose="020B0604020202020204" pitchFamily="34" charset="0"/>
              </a:rPr>
              <a:t>among the occupants suggests a high level of awareness of the poor living conditions in the area. This trend underscores the challenges faced by the community and highlights the shortcomings of the healthcare system as well as Quarry Hill’s unhealthy conditions.</a:t>
            </a:r>
            <a:endParaRPr lang="en-US" sz="2400" kern="100" dirty="0">
              <a:solidFill>
                <a:srgbClr val="FFC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B1E7DD39-B13A-3F5C-647F-D2E3BB30D942}"/>
              </a:ext>
            </a:extLst>
          </p:cNvPr>
          <p:cNvSpPr txBox="1">
            <a:spLocks/>
          </p:cNvSpPr>
          <p:nvPr/>
        </p:nvSpPr>
        <p:spPr>
          <a:xfrm>
            <a:off x="101600" y="220129"/>
            <a:ext cx="11937999" cy="10304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19063" algn="just">
              <a:lnSpc>
                <a:spcPct val="150000"/>
              </a:lnSpc>
            </a:pPr>
            <a:r>
              <a:rPr lang="en-US" sz="2800" dirty="0">
                <a:solidFill>
                  <a:srgbClr val="00B0F0"/>
                </a:solidFill>
                <a:latin typeface="Times New Roman" panose="02020603050405020304" pitchFamily="18" charset="0"/>
                <a:cs typeface="Times New Roman" panose="02020603050405020304" pitchFamily="18" charset="0"/>
              </a:rPr>
              <a:t>RQ 1: </a:t>
            </a:r>
            <a:r>
              <a:rPr lang="en-US" sz="2800" dirty="0">
                <a:solidFill>
                  <a:srgbClr val="FFC000"/>
                </a:solidFill>
                <a:latin typeface="Times New Roman" panose="02020603050405020304" pitchFamily="18" charset="0"/>
                <a:cs typeface="Times New Roman" panose="02020603050405020304" pitchFamily="18" charset="0"/>
              </a:rPr>
              <a:t>What was the occupational profile of Quarry Hill residents in the 1900s?</a:t>
            </a:r>
          </a:p>
        </p:txBody>
      </p:sp>
    </p:spTree>
    <p:extLst>
      <p:ext uri="{BB962C8B-B14F-4D97-AF65-F5344CB8AC3E}">
        <p14:creationId xmlns:p14="http://schemas.microsoft.com/office/powerpoint/2010/main" val="850539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C47CB2-CBD2-300E-E723-D04F3E354A9F}"/>
              </a:ext>
            </a:extLst>
          </p:cNvPr>
          <p:cNvSpPr/>
          <p:nvPr/>
        </p:nvSpPr>
        <p:spPr>
          <a:xfrm>
            <a:off x="266699" y="1881377"/>
            <a:ext cx="11639549" cy="4321758"/>
          </a:xfrm>
          <a:prstGeom prst="rect">
            <a:avLst/>
          </a:prstGeom>
          <a:solidFill>
            <a:srgbClr val="490D03"/>
          </a:solidFill>
          <a:ln>
            <a:noFill/>
          </a:ln>
          <a:effectLst>
            <a:glow rad="228600">
              <a:srgbClr val="00B0F0">
                <a:alpha val="40000"/>
              </a:srgbClr>
            </a:glo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dirty="0">
                <a:effectLst/>
                <a:latin typeface="Times New Roman" panose="02020603050405020304" pitchFamily="18" charset="0"/>
                <a:cs typeface="Times New Roman" panose="02020603050405020304" pitchFamily="18" charset="0"/>
              </a:rPr>
              <a:t>	Overall, these available professions reflected a dynamic and diverse community with varying needs, skills, and aspirations. Although some occupations were more lucrative than others, all of them contributed to the socioeconomic fabric of the area and influence the life cycle of the residents. Analyzing these professions provides insight into the historical context and social dynamics of Quarry Hill's condition. </a:t>
            </a:r>
            <a:r>
              <a:rPr lang="en-US" sz="2800" b="1" i="1" dirty="0">
                <a:solidFill>
                  <a:srgbClr val="FFC000"/>
                </a:solidFill>
                <a:effectLst>
                  <a:glow rad="38100">
                    <a:schemeClr val="accent5">
                      <a:satMod val="175000"/>
                      <a:alpha val="50000"/>
                    </a:schemeClr>
                  </a:glow>
                </a:effectLst>
                <a:latin typeface="Times New Roman" panose="02020603050405020304" pitchFamily="18" charset="0"/>
                <a:cs typeface="Times New Roman" panose="02020603050405020304" pitchFamily="18" charset="0"/>
              </a:rPr>
              <a:t>In future research, further analysis will be conducted to gain a deeper understanding of the impacts experienced by low-income families.</a:t>
            </a:r>
            <a:endParaRPr lang="en-US" sz="2400" b="1" i="1" kern="100" dirty="0">
              <a:solidFill>
                <a:srgbClr val="FFC000"/>
              </a:solidFill>
              <a:effectLst>
                <a:glow rad="38100">
                  <a:schemeClr val="accent5">
                    <a:satMod val="175000"/>
                    <a:alpha val="50000"/>
                  </a:schemeClr>
                </a:glo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D57EEE82-8EF3-C0A0-6621-D0B79FD7D585}"/>
              </a:ext>
            </a:extLst>
          </p:cNvPr>
          <p:cNvSpPr txBox="1">
            <a:spLocks/>
          </p:cNvSpPr>
          <p:nvPr/>
        </p:nvSpPr>
        <p:spPr>
          <a:xfrm>
            <a:off x="101600" y="353479"/>
            <a:ext cx="11937999" cy="10304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19063" algn="just">
              <a:lnSpc>
                <a:spcPct val="150000"/>
              </a:lnSpc>
            </a:pPr>
            <a:r>
              <a:rPr lang="en-US" sz="2800" dirty="0">
                <a:solidFill>
                  <a:srgbClr val="00B0F0"/>
                </a:solidFill>
                <a:latin typeface="Times New Roman" panose="02020603050405020304" pitchFamily="18" charset="0"/>
                <a:cs typeface="Times New Roman" panose="02020603050405020304" pitchFamily="18" charset="0"/>
              </a:rPr>
              <a:t>RQ 2: </a:t>
            </a:r>
            <a:r>
              <a:rPr lang="en-US" sz="2800" dirty="0">
                <a:solidFill>
                  <a:srgbClr val="FFC000"/>
                </a:solidFill>
                <a:latin typeface="Times New Roman" panose="02020603050405020304" pitchFamily="18" charset="0"/>
                <a:cs typeface="Times New Roman" panose="02020603050405020304" pitchFamily="18" charset="0"/>
              </a:rPr>
              <a:t>How do the available jobs impacted the average life expectancy of Quarry 	  Hill residents in the 1900s?</a:t>
            </a:r>
          </a:p>
        </p:txBody>
      </p:sp>
    </p:spTree>
    <p:extLst>
      <p:ext uri="{BB962C8B-B14F-4D97-AF65-F5344CB8AC3E}">
        <p14:creationId xmlns:p14="http://schemas.microsoft.com/office/powerpoint/2010/main" val="4194562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AE6086C-6B39-2A27-8063-39AA6A439BDD}"/>
              </a:ext>
            </a:extLst>
          </p:cNvPr>
          <p:cNvSpPr txBox="1">
            <a:spLocks/>
          </p:cNvSpPr>
          <p:nvPr/>
        </p:nvSpPr>
        <p:spPr>
          <a:xfrm>
            <a:off x="118533" y="474129"/>
            <a:ext cx="11937999" cy="7086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19063" algn="just">
              <a:lnSpc>
                <a:spcPct val="150000"/>
              </a:lnSpc>
            </a:pPr>
            <a:r>
              <a:rPr lang="en-US" sz="2800" dirty="0">
                <a:solidFill>
                  <a:srgbClr val="00B0F0"/>
                </a:solidFill>
                <a:latin typeface="Times New Roman" panose="02020603050405020304" pitchFamily="18" charset="0"/>
                <a:cs typeface="Times New Roman" panose="02020603050405020304" pitchFamily="18" charset="0"/>
              </a:rPr>
              <a:t>RQ 3: </a:t>
            </a:r>
            <a:r>
              <a:rPr lang="en-US" sz="2800" dirty="0">
                <a:solidFill>
                  <a:srgbClr val="FFC000"/>
                </a:solidFill>
                <a:latin typeface="Times New Roman" panose="02020603050405020304" pitchFamily="18" charset="0"/>
                <a:cs typeface="Times New Roman" panose="02020603050405020304" pitchFamily="18" charset="0"/>
              </a:rPr>
              <a:t>How did the tenants contribute to Quarry Hill’s socioeconomic fabric during the early 1900s, despite being an unhealthy living area?</a:t>
            </a:r>
          </a:p>
        </p:txBody>
      </p:sp>
      <p:graphicFrame>
        <p:nvGraphicFramePr>
          <p:cNvPr id="8" name="Chart 7">
            <a:extLst>
              <a:ext uri="{FF2B5EF4-FFF2-40B4-BE49-F238E27FC236}">
                <a16:creationId xmlns:a16="http://schemas.microsoft.com/office/drawing/2014/main" id="{4599B25F-D717-CD5A-4CBF-14CA93B565F5}"/>
              </a:ext>
            </a:extLst>
          </p:cNvPr>
          <p:cNvGraphicFramePr>
            <a:graphicFrameLocks/>
          </p:cNvGraphicFramePr>
          <p:nvPr>
            <p:extLst>
              <p:ext uri="{D42A27DB-BD31-4B8C-83A1-F6EECF244321}">
                <p14:modId xmlns:p14="http://schemas.microsoft.com/office/powerpoint/2010/main" val="138658144"/>
              </p:ext>
            </p:extLst>
          </p:nvPr>
        </p:nvGraphicFramePr>
        <p:xfrm>
          <a:off x="1069340" y="1875367"/>
          <a:ext cx="10002519" cy="367876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Rounded Corners 1">
            <a:extLst>
              <a:ext uri="{FF2B5EF4-FFF2-40B4-BE49-F238E27FC236}">
                <a16:creationId xmlns:a16="http://schemas.microsoft.com/office/drawing/2014/main" id="{FA05B2C9-AE6D-97EE-5A7F-CF6D12ABD44C}"/>
              </a:ext>
            </a:extLst>
          </p:cNvPr>
          <p:cNvSpPr/>
          <p:nvPr/>
        </p:nvSpPr>
        <p:spPr>
          <a:xfrm>
            <a:off x="194555" y="5607148"/>
            <a:ext cx="11764702" cy="964726"/>
          </a:xfrm>
          <a:prstGeom prst="roundRect">
            <a:avLst/>
          </a:prstGeom>
          <a:solidFill>
            <a:srgbClr val="003300"/>
          </a:solidFill>
          <a:ln w="31750">
            <a:solidFill>
              <a:srgbClr val="C50B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latin typeface="Times New Roman" panose="02020603050405020304" pitchFamily="18" charset="0"/>
                <a:cs typeface="Times New Roman" panose="02020603050405020304" pitchFamily="18" charset="0"/>
              </a:rPr>
              <a:t>However, in future research, we will investigate the specific contributions of skilled tenants to the local economy in detail.</a:t>
            </a:r>
          </a:p>
        </p:txBody>
      </p:sp>
      <p:sp>
        <p:nvSpPr>
          <p:cNvPr id="4" name="Rectangle 3">
            <a:extLst>
              <a:ext uri="{FF2B5EF4-FFF2-40B4-BE49-F238E27FC236}">
                <a16:creationId xmlns:a16="http://schemas.microsoft.com/office/drawing/2014/main" id="{BD77FF23-9888-39A4-1F3C-8359FF347FD2}"/>
              </a:ext>
            </a:extLst>
          </p:cNvPr>
          <p:cNvSpPr/>
          <p:nvPr/>
        </p:nvSpPr>
        <p:spPr>
          <a:xfrm>
            <a:off x="12709045" y="1200715"/>
            <a:ext cx="930177" cy="674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342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E17ABC-0C45-0490-0E70-B58131DD3B07}"/>
              </a:ext>
            </a:extLst>
          </p:cNvPr>
          <p:cNvSpPr>
            <a:spLocks noGrp="1"/>
          </p:cNvSpPr>
          <p:nvPr>
            <p:ph idx="1"/>
          </p:nvPr>
        </p:nvSpPr>
        <p:spPr>
          <a:xfrm>
            <a:off x="711199" y="999070"/>
            <a:ext cx="10709073" cy="5655734"/>
          </a:xfrm>
        </p:spPr>
        <p:txBody>
          <a:bodyPr>
            <a:noAutofit/>
          </a:bodyPr>
          <a:lstStyle/>
          <a:p>
            <a:pPr marL="0" indent="0" algn="just">
              <a:lnSpc>
                <a:spcPct val="150000"/>
              </a:lnSpc>
              <a:buNone/>
            </a:pPr>
            <a:r>
              <a:rPr lang="en-US" sz="2600" dirty="0">
                <a:solidFill>
                  <a:schemeClr val="bg1"/>
                </a:solidFill>
                <a:latin typeface="Times New Roman" panose="02020603050405020304" pitchFamily="18" charset="0"/>
                <a:cs typeface="Times New Roman" panose="02020603050405020304" pitchFamily="18" charset="0"/>
              </a:rPr>
              <a:t>The selection of 100 properties as a sample was based on the following rationale: </a:t>
            </a:r>
          </a:p>
          <a:p>
            <a:pPr lvl="1" indent="-628650" algn="just">
              <a:lnSpc>
                <a:spcPct val="150000"/>
              </a:lnSpc>
              <a:buFont typeface="Wingdings" panose="05000000000000000000" pitchFamily="2" charset="2"/>
              <a:buChar char="Ø"/>
            </a:pPr>
            <a:r>
              <a:rPr lang="en-US" sz="2600" dirty="0">
                <a:solidFill>
                  <a:srgbClr val="FFFF00"/>
                </a:solidFill>
                <a:latin typeface="Times New Roman" panose="02020603050405020304" pitchFamily="18" charset="0"/>
                <a:cs typeface="Times New Roman" panose="02020603050405020304" pitchFamily="18" charset="0"/>
              </a:rPr>
              <a:t>The sample was chosen for a preliminary investigation to explore potential trends and patterns in the data for future studies. </a:t>
            </a:r>
          </a:p>
          <a:p>
            <a:pPr lvl="1" indent="-628650" algn="just">
              <a:lnSpc>
                <a:spcPct val="150000"/>
              </a:lnSpc>
              <a:buFont typeface="Wingdings" panose="05000000000000000000" pitchFamily="2" charset="2"/>
              <a:buChar char="Ø"/>
            </a:pPr>
            <a:r>
              <a:rPr lang="en-US" sz="2600" dirty="0">
                <a:solidFill>
                  <a:schemeClr val="bg1"/>
                </a:solidFill>
                <a:latin typeface="Times New Roman" panose="02020603050405020304" pitchFamily="18" charset="0"/>
                <a:cs typeface="Times New Roman" panose="02020603050405020304" pitchFamily="18" charset="0"/>
              </a:rPr>
              <a:t>The sample was selected considering time sensitivity, as obtaining in-depth insight into the population it is more convenient. </a:t>
            </a:r>
          </a:p>
          <a:p>
            <a:pPr lvl="1" indent="-628650" algn="just">
              <a:lnSpc>
                <a:spcPct val="150000"/>
              </a:lnSpc>
              <a:buFont typeface="Wingdings" panose="05000000000000000000" pitchFamily="2" charset="2"/>
              <a:buChar char="Ø"/>
            </a:pPr>
            <a:r>
              <a:rPr lang="en-US" sz="2600" dirty="0">
                <a:solidFill>
                  <a:srgbClr val="FFFF00"/>
                </a:solidFill>
                <a:latin typeface="Times New Roman" panose="02020603050405020304" pitchFamily="18" charset="0"/>
                <a:cs typeface="Times New Roman" panose="02020603050405020304" pitchFamily="18" charset="0"/>
              </a:rPr>
              <a:t>The sample size is reasonable for initial study due to resource and time constraints.</a:t>
            </a:r>
          </a:p>
        </p:txBody>
      </p:sp>
      <p:sp>
        <p:nvSpPr>
          <p:cNvPr id="5" name="Title 1">
            <a:extLst>
              <a:ext uri="{FF2B5EF4-FFF2-40B4-BE49-F238E27FC236}">
                <a16:creationId xmlns:a16="http://schemas.microsoft.com/office/drawing/2014/main" id="{DAE6086C-6B39-2A27-8063-39AA6A439BDD}"/>
              </a:ext>
            </a:extLst>
          </p:cNvPr>
          <p:cNvSpPr txBox="1">
            <a:spLocks/>
          </p:cNvSpPr>
          <p:nvPr/>
        </p:nvSpPr>
        <p:spPr>
          <a:xfrm>
            <a:off x="118533" y="237067"/>
            <a:ext cx="11937999" cy="7086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just" rtl="0">
              <a:lnSpc>
                <a:spcPct val="150000"/>
              </a:lnSpc>
              <a:spcBef>
                <a:spcPts val="0"/>
              </a:spcBef>
              <a:spcAft>
                <a:spcPts val="0"/>
              </a:spcAft>
            </a:pPr>
            <a:r>
              <a:rPr lang="en-US" sz="2800" b="1" kern="0" dirty="0">
                <a:solidFill>
                  <a:srgbClr val="FFC000"/>
                </a:solidFill>
                <a:effectLst/>
                <a:latin typeface="Times New Roman" panose="02020603050405020304" pitchFamily="18" charset="0"/>
                <a:ea typeface="Times New Roman" panose="02020603050405020304" pitchFamily="18" charset="0"/>
                <a:cs typeface="Arial" panose="020B0604020202020204" pitchFamily="34" charset="0"/>
              </a:rPr>
              <a:t>Rationale of the Study</a:t>
            </a:r>
            <a:endParaRPr lang="en-US" sz="2800" b="1" kern="100" dirty="0">
              <a:solidFill>
                <a:srgbClr val="FFC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3080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13"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1" end="1"/>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1000" fill="hold"/>
                                        <p:tgtEl>
                                          <p:spTgt spid="3">
                                            <p:txEl>
                                              <p:pRg st="2" end="2"/>
                                            </p:txEl>
                                          </p:spTgt>
                                        </p:tgtEl>
                                        <p:attrNameLst>
                                          <p:attrName>ppt_w</p:attrName>
                                        </p:attrNameLst>
                                      </p:cBhvr>
                                      <p:tavLst>
                                        <p:tav tm="0">
                                          <p:val>
                                            <p:strVal val="#ppt_w+.3"/>
                                          </p:val>
                                        </p:tav>
                                        <p:tav tm="100000">
                                          <p:val>
                                            <p:strVal val="#ppt_w"/>
                                          </p:val>
                                        </p:tav>
                                      </p:tavLst>
                                    </p:anim>
                                    <p:anim calcmode="lin" valueType="num">
                                      <p:cBhvr>
                                        <p:cTn id="18"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3">
                                            <p:txEl>
                                              <p:pRg st="2" end="2"/>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1000" fill="hold"/>
                                        <p:tgtEl>
                                          <p:spTgt spid="3">
                                            <p:txEl>
                                              <p:pRg st="3" end="3"/>
                                            </p:txEl>
                                          </p:spTgt>
                                        </p:tgtEl>
                                        <p:attrNameLst>
                                          <p:attrName>ppt_w</p:attrName>
                                        </p:attrNameLst>
                                      </p:cBhvr>
                                      <p:tavLst>
                                        <p:tav tm="0">
                                          <p:val>
                                            <p:strVal val="#ppt_w+.3"/>
                                          </p:val>
                                        </p:tav>
                                        <p:tav tm="100000">
                                          <p:val>
                                            <p:strVal val="#ppt_w"/>
                                          </p:val>
                                        </p:tav>
                                      </p:tavLst>
                                    </p:anim>
                                    <p:anim calcmode="lin" valueType="num">
                                      <p:cBhvr>
                                        <p:cTn id="23"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4"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97AF7B-F44E-6C23-1FDE-4198C38CEE59}"/>
              </a:ext>
            </a:extLst>
          </p:cNvPr>
          <p:cNvSpPr txBox="1"/>
          <p:nvPr/>
        </p:nvSpPr>
        <p:spPr>
          <a:xfrm>
            <a:off x="152400" y="169342"/>
            <a:ext cx="11870267" cy="1697068"/>
          </a:xfrm>
          <a:prstGeom prst="rect">
            <a:avLst/>
          </a:prstGeom>
          <a:noFill/>
        </p:spPr>
        <p:txBody>
          <a:bodyPr wrap="square">
            <a:spAutoFit/>
          </a:bodyPr>
          <a:lstStyle/>
          <a:p>
            <a:pPr marR="0" lvl="0" algn="ctr" rtl="0">
              <a:lnSpc>
                <a:spcPct val="150000"/>
              </a:lnSpc>
              <a:spcBef>
                <a:spcPts val="0"/>
              </a:spcBef>
              <a:spcAft>
                <a:spcPts val="0"/>
              </a:spcAft>
            </a:pPr>
            <a:r>
              <a:rPr lang="en-US" sz="2400" b="1" dirty="0">
                <a:solidFill>
                  <a:schemeClr val="bg1"/>
                </a:solidFill>
                <a:effectLst/>
                <a:latin typeface="Times New Roman" panose="02020603050405020304" pitchFamily="18" charset="0"/>
                <a:cs typeface="Times New Roman" panose="02020603050405020304" pitchFamily="18" charset="0"/>
              </a:rPr>
              <a:t>What can we learn from the experiences of Quarry </a:t>
            </a:r>
            <a:r>
              <a:rPr lang="en-US" sz="2400" b="1" dirty="0">
                <a:solidFill>
                  <a:schemeClr val="bg1"/>
                </a:solidFill>
                <a:latin typeface="Times New Roman" panose="02020603050405020304" pitchFamily="18" charset="0"/>
                <a:cs typeface="Times New Roman" panose="02020603050405020304" pitchFamily="18" charset="0"/>
              </a:rPr>
              <a:t>Hill’s unhealthy conditions during the early 1900s, and how can this reference book help us to understand the current condition in the modern era?</a:t>
            </a:r>
            <a:endParaRPr lang="en-US" sz="23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3F278971-2F36-4BA0-9941-25B753A41AC4}"/>
              </a:ext>
            </a:extLst>
          </p:cNvPr>
          <p:cNvSpPr/>
          <p:nvPr/>
        </p:nvSpPr>
        <p:spPr>
          <a:xfrm>
            <a:off x="643467" y="2281382"/>
            <a:ext cx="10888134" cy="3632971"/>
          </a:xfrm>
          <a:prstGeom prst="rect">
            <a:avLst/>
          </a:prstGeom>
          <a:solidFill>
            <a:srgbClr val="490D03"/>
          </a:solidFill>
          <a:ln>
            <a:noFill/>
          </a:ln>
          <a:effectLst>
            <a:glow rad="228600">
              <a:srgbClr val="00B0F0">
                <a:alpha val="40000"/>
              </a:srgbClr>
            </a:glo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kern="0" dirty="0">
                <a:latin typeface="Times New Roman" panose="02020603050405020304" pitchFamily="18" charset="0"/>
                <a:ea typeface="Times New Roman" panose="02020603050405020304" pitchFamily="18" charset="0"/>
                <a:cs typeface="Arial" panose="020B0604020202020204" pitchFamily="34" charset="0"/>
              </a:rPr>
              <a:t>	</a:t>
            </a:r>
            <a:r>
              <a:rPr lang="en-US" sz="2400" kern="0" dirty="0">
                <a:effectLst/>
                <a:latin typeface="Times New Roman" panose="02020603050405020304" pitchFamily="18" charset="0"/>
                <a:ea typeface="Times New Roman" panose="02020603050405020304" pitchFamily="18" charset="0"/>
                <a:cs typeface="Arial" panose="020B0604020202020204" pitchFamily="34" charset="0"/>
              </a:rPr>
              <a:t>The analysis of the data from the reference book highlights the consequences of poor living conditions and health vulnerabilities among individuals residing in low-income areas. </a:t>
            </a:r>
            <a:r>
              <a:rPr lang="en-US" sz="2400" kern="0" dirty="0">
                <a:solidFill>
                  <a:srgbClr val="FFC000"/>
                </a:solidFill>
                <a:effectLst/>
                <a:latin typeface="Times New Roman" panose="02020603050405020304" pitchFamily="18" charset="0"/>
                <a:ea typeface="Times New Roman" panose="02020603050405020304" pitchFamily="18" charset="0"/>
                <a:cs typeface="Arial" panose="020B0604020202020204" pitchFamily="34" charset="0"/>
              </a:rPr>
              <a:t>This issue persists in modern times, particularly in low-income areas where residents may overlook the importance of cleanliness in their surroundings and have limited access to education and healthcare.</a:t>
            </a:r>
            <a:endParaRPr lang="en-US" sz="2400" kern="100" dirty="0">
              <a:solidFill>
                <a:srgbClr val="FFC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96591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278971-2F36-4BA0-9941-25B753A41AC4}"/>
              </a:ext>
            </a:extLst>
          </p:cNvPr>
          <p:cNvSpPr/>
          <p:nvPr/>
        </p:nvSpPr>
        <p:spPr>
          <a:xfrm>
            <a:off x="643467" y="2281382"/>
            <a:ext cx="10888134" cy="3632971"/>
          </a:xfrm>
          <a:prstGeom prst="rect">
            <a:avLst/>
          </a:prstGeom>
          <a:solidFill>
            <a:srgbClr val="490D03"/>
          </a:solidFill>
          <a:ln>
            <a:noFill/>
          </a:ln>
          <a:effectLst>
            <a:glow rad="228600">
              <a:srgbClr val="00B0F0">
                <a:alpha val="40000"/>
              </a:srgbClr>
            </a:glo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50800" algn="just">
              <a:lnSpc>
                <a:spcPct val="150000"/>
              </a:lnSpc>
              <a:spcBef>
                <a:spcPts val="0"/>
              </a:spcBef>
              <a:spcAft>
                <a:spcPts val="0"/>
              </a:spcAft>
            </a:pPr>
            <a:r>
              <a:rPr lang="en-US" sz="2400" kern="0" dirty="0">
                <a:effectLst/>
                <a:latin typeface="Times New Roman" panose="02020603050405020304" pitchFamily="18" charset="0"/>
                <a:ea typeface="Times New Roman" panose="02020603050405020304" pitchFamily="18" charset="0"/>
                <a:cs typeface="Arial" panose="020B0604020202020204" pitchFamily="34" charset="0"/>
              </a:rPr>
              <a:t>	Moreover, the reference book illuminates the effects of large industrialization in Quarry Hill, surrounded by housing communities in the 19th century. </a:t>
            </a:r>
            <a:r>
              <a:rPr lang="en-US" sz="2400" kern="0" dirty="0">
                <a:solidFill>
                  <a:srgbClr val="FFC000"/>
                </a:solidFill>
                <a:effectLst/>
                <a:latin typeface="Times New Roman" panose="02020603050405020304" pitchFamily="18" charset="0"/>
                <a:ea typeface="Times New Roman" panose="02020603050405020304" pitchFamily="18" charset="0"/>
                <a:cs typeface="Arial" panose="020B0604020202020204" pitchFamily="34" charset="0"/>
              </a:rPr>
              <a:t>We continue to observe a similar impact on health outcomes in the modern era. Where due to massive urbanization, cities often experience higher rates of chronic diseases and mental health issues. </a:t>
            </a:r>
            <a:endParaRPr lang="en-US" sz="2400" kern="100" dirty="0">
              <a:solidFill>
                <a:srgbClr val="FFC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6AD126BD-9E72-B6F2-54A4-DD9C26975CDB}"/>
              </a:ext>
            </a:extLst>
          </p:cNvPr>
          <p:cNvSpPr txBox="1"/>
          <p:nvPr/>
        </p:nvSpPr>
        <p:spPr>
          <a:xfrm>
            <a:off x="152400" y="169342"/>
            <a:ext cx="11870267" cy="1697068"/>
          </a:xfrm>
          <a:prstGeom prst="rect">
            <a:avLst/>
          </a:prstGeom>
          <a:noFill/>
        </p:spPr>
        <p:txBody>
          <a:bodyPr wrap="square">
            <a:spAutoFit/>
          </a:bodyPr>
          <a:lstStyle/>
          <a:p>
            <a:pPr marR="0" lvl="0" algn="ctr" rtl="0">
              <a:lnSpc>
                <a:spcPct val="150000"/>
              </a:lnSpc>
              <a:spcBef>
                <a:spcPts val="0"/>
              </a:spcBef>
              <a:spcAft>
                <a:spcPts val="0"/>
              </a:spcAft>
            </a:pPr>
            <a:r>
              <a:rPr lang="en-US" sz="2400" b="1" dirty="0">
                <a:solidFill>
                  <a:schemeClr val="bg1"/>
                </a:solidFill>
                <a:effectLst/>
                <a:latin typeface="Times New Roman" panose="02020603050405020304" pitchFamily="18" charset="0"/>
                <a:cs typeface="Times New Roman" panose="02020603050405020304" pitchFamily="18" charset="0"/>
              </a:rPr>
              <a:t>What can we learn from the experiences of Quarry </a:t>
            </a:r>
            <a:r>
              <a:rPr lang="en-US" sz="2400" b="1" dirty="0">
                <a:solidFill>
                  <a:schemeClr val="bg1"/>
                </a:solidFill>
                <a:latin typeface="Times New Roman" panose="02020603050405020304" pitchFamily="18" charset="0"/>
                <a:cs typeface="Times New Roman" panose="02020603050405020304" pitchFamily="18" charset="0"/>
              </a:rPr>
              <a:t>Hill’s unhealthy conditions during the early 1900s, and how can this reference book help us to understand the current condition in the modern era?</a:t>
            </a:r>
            <a:endParaRPr lang="en-US" sz="23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48979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278971-2F36-4BA0-9941-25B753A41AC4}"/>
              </a:ext>
            </a:extLst>
          </p:cNvPr>
          <p:cNvSpPr/>
          <p:nvPr/>
        </p:nvSpPr>
        <p:spPr>
          <a:xfrm>
            <a:off x="643467" y="2281382"/>
            <a:ext cx="10888134" cy="3632971"/>
          </a:xfrm>
          <a:prstGeom prst="rect">
            <a:avLst/>
          </a:prstGeom>
          <a:solidFill>
            <a:srgbClr val="490D03"/>
          </a:solidFill>
          <a:ln>
            <a:noFill/>
          </a:ln>
          <a:effectLst>
            <a:glow rad="228600">
              <a:srgbClr val="00B0F0">
                <a:alpha val="40000"/>
              </a:srgbClr>
            </a:glo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50800" algn="just">
              <a:lnSpc>
                <a:spcPct val="150000"/>
              </a:lnSpc>
              <a:spcBef>
                <a:spcPts val="0"/>
              </a:spcBef>
              <a:spcAft>
                <a:spcPts val="0"/>
              </a:spcAft>
            </a:pPr>
            <a:r>
              <a:rPr lang="en-US" sz="2400" kern="0" dirty="0">
                <a:effectLst/>
                <a:latin typeface="Times New Roman" panose="02020603050405020304" pitchFamily="18" charset="0"/>
                <a:ea typeface="Times New Roman" panose="02020603050405020304" pitchFamily="18" charset="0"/>
                <a:cs typeface="Arial" panose="020B0604020202020204" pitchFamily="34" charset="0"/>
              </a:rPr>
              <a:t>	Furthermore, the reference book indicates that the occupants of Quarry Hill in the early 1900s were mostly skilled tradespeople, such as tailors, showing that fashion trends were not widespread at that time. </a:t>
            </a:r>
            <a:r>
              <a:rPr lang="en-US" sz="2400" kern="0" dirty="0">
                <a:solidFill>
                  <a:srgbClr val="FFC000"/>
                </a:solidFill>
                <a:effectLst/>
                <a:latin typeface="Times New Roman" panose="02020603050405020304" pitchFamily="18" charset="0"/>
                <a:ea typeface="Times New Roman" panose="02020603050405020304" pitchFamily="18" charset="0"/>
                <a:cs typeface="Arial" panose="020B0604020202020204" pitchFamily="34" charset="0"/>
              </a:rPr>
              <a:t>However, in modern times, ready-made clothing brands have gained extensive popularity and accessibility, leading people to prefer branded clothing over locally-stitched garments.</a:t>
            </a:r>
            <a:endParaRPr lang="en-US" sz="2400" kern="100" dirty="0">
              <a:solidFill>
                <a:srgbClr val="FFC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DE3EED5A-9516-1049-5844-61D1AA608F88}"/>
              </a:ext>
            </a:extLst>
          </p:cNvPr>
          <p:cNvSpPr txBox="1"/>
          <p:nvPr/>
        </p:nvSpPr>
        <p:spPr>
          <a:xfrm>
            <a:off x="152400" y="169342"/>
            <a:ext cx="11870267" cy="1697068"/>
          </a:xfrm>
          <a:prstGeom prst="rect">
            <a:avLst/>
          </a:prstGeom>
          <a:noFill/>
        </p:spPr>
        <p:txBody>
          <a:bodyPr wrap="square">
            <a:spAutoFit/>
          </a:bodyPr>
          <a:lstStyle/>
          <a:p>
            <a:pPr marR="0" lvl="0" algn="ctr" rtl="0">
              <a:lnSpc>
                <a:spcPct val="150000"/>
              </a:lnSpc>
              <a:spcBef>
                <a:spcPts val="0"/>
              </a:spcBef>
              <a:spcAft>
                <a:spcPts val="0"/>
              </a:spcAft>
            </a:pPr>
            <a:r>
              <a:rPr lang="en-US" sz="2400" b="1" dirty="0">
                <a:solidFill>
                  <a:schemeClr val="bg1"/>
                </a:solidFill>
                <a:effectLst/>
                <a:latin typeface="Times New Roman" panose="02020603050405020304" pitchFamily="18" charset="0"/>
                <a:cs typeface="Times New Roman" panose="02020603050405020304" pitchFamily="18" charset="0"/>
              </a:rPr>
              <a:t>What can we learn from the experiences of Quarry </a:t>
            </a:r>
            <a:r>
              <a:rPr lang="en-US" sz="2400" b="1" dirty="0">
                <a:solidFill>
                  <a:schemeClr val="bg1"/>
                </a:solidFill>
                <a:latin typeface="Times New Roman" panose="02020603050405020304" pitchFamily="18" charset="0"/>
                <a:cs typeface="Times New Roman" panose="02020603050405020304" pitchFamily="18" charset="0"/>
              </a:rPr>
              <a:t>Hill’s unhealthy conditions during the early 1900s, and how can this reference book help us to understand the current condition in the modern era?</a:t>
            </a:r>
            <a:endParaRPr lang="en-US" sz="23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0466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meline">
            <a:hlinkClick r:id="" action="ppaction://media"/>
            <a:extLst>
              <a:ext uri="{FF2B5EF4-FFF2-40B4-BE49-F238E27FC236}">
                <a16:creationId xmlns:a16="http://schemas.microsoft.com/office/drawing/2014/main" id="{44972965-95EC-2740-CFFF-C811CF58D5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34132" y="5651498"/>
            <a:ext cx="609600" cy="609600"/>
          </a:xfrm>
          <a:prstGeom prst="rect">
            <a:avLst/>
          </a:prstGeom>
        </p:spPr>
      </p:pic>
      <p:sp>
        <p:nvSpPr>
          <p:cNvPr id="3" name="Content Placeholder 2">
            <a:extLst>
              <a:ext uri="{FF2B5EF4-FFF2-40B4-BE49-F238E27FC236}">
                <a16:creationId xmlns:a16="http://schemas.microsoft.com/office/drawing/2014/main" id="{29E17ABC-0C45-0490-0E70-B58131DD3B07}"/>
              </a:ext>
            </a:extLst>
          </p:cNvPr>
          <p:cNvSpPr>
            <a:spLocks noGrp="1"/>
          </p:cNvSpPr>
          <p:nvPr>
            <p:ph idx="1"/>
          </p:nvPr>
        </p:nvSpPr>
        <p:spPr>
          <a:xfrm>
            <a:off x="135468" y="1083733"/>
            <a:ext cx="11921064" cy="5655734"/>
          </a:xfrm>
        </p:spPr>
        <p:txBody>
          <a:bodyPr>
            <a:normAutofit/>
          </a:bodyPr>
          <a:lstStyle/>
          <a:p>
            <a:pPr marL="119063" lvl="1" indent="0">
              <a:lnSpc>
                <a:spcPct val="150000"/>
              </a:lnSpc>
              <a:buNone/>
            </a:pPr>
            <a:r>
              <a:rPr lang="en-US" b="1" dirty="0">
                <a:solidFill>
                  <a:srgbClr val="0070C0"/>
                </a:solidFill>
                <a:latin typeface="Times New Roman" panose="02020603050405020304" pitchFamily="18" charset="0"/>
                <a:cs typeface="Times New Roman" panose="02020603050405020304" pitchFamily="18" charset="0"/>
              </a:rPr>
              <a:t>1600s</a:t>
            </a:r>
            <a:r>
              <a:rPr lang="en-US" dirty="0">
                <a:solidFill>
                  <a:srgbClr val="0070C0"/>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The </a:t>
            </a:r>
            <a:r>
              <a:rPr lang="en-US" b="1" i="1" dirty="0">
                <a:solidFill>
                  <a:srgbClr val="C00000"/>
                </a:solidFill>
                <a:latin typeface="Times New Roman" panose="02020603050405020304" pitchFamily="18" charset="0"/>
                <a:cs typeface="Times New Roman" panose="02020603050405020304" pitchFamily="18" charset="0"/>
              </a:rPr>
              <a:t>Bubonic plague, </a:t>
            </a:r>
            <a:r>
              <a:rPr lang="en-US" dirty="0">
                <a:solidFill>
                  <a:schemeClr val="bg1"/>
                </a:solidFill>
                <a:latin typeface="Times New Roman" panose="02020603050405020304" pitchFamily="18" charset="0"/>
                <a:cs typeface="Times New Roman" panose="02020603050405020304" pitchFamily="18" charset="0"/>
              </a:rPr>
              <a:t>known as the </a:t>
            </a:r>
            <a:r>
              <a:rPr lang="en-US"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Black Death,</a:t>
            </a:r>
            <a:r>
              <a:rPr lang="en-US" dirty="0">
                <a:solidFill>
                  <a:schemeClr val="bg1"/>
                </a:solidFill>
                <a:latin typeface="Times New Roman" panose="02020603050405020304" pitchFamily="18" charset="0"/>
                <a:cs typeface="Times New Roman" panose="02020603050405020304" pitchFamily="18" charset="0"/>
              </a:rPr>
              <a:t> kills many of people.</a:t>
            </a:r>
          </a:p>
          <a:p>
            <a:pPr marL="119063" lvl="1" indent="0">
              <a:lnSpc>
                <a:spcPct val="150000"/>
              </a:lnSpc>
              <a:buNone/>
            </a:pPr>
            <a:r>
              <a:rPr lang="en-US" b="1" dirty="0">
                <a:solidFill>
                  <a:srgbClr val="0070C0"/>
                </a:solidFill>
                <a:latin typeface="Times New Roman" panose="02020603050405020304" pitchFamily="18" charset="0"/>
                <a:cs typeface="Times New Roman" panose="02020603050405020304" pitchFamily="18" charset="0"/>
              </a:rPr>
              <a:t>1700s</a:t>
            </a:r>
            <a:r>
              <a:rPr lang="en-US" dirty="0">
                <a:solidFill>
                  <a:srgbClr val="0070C0"/>
                </a:solidFill>
                <a:latin typeface="Times New Roman" panose="02020603050405020304" pitchFamily="18" charset="0"/>
                <a:cs typeface="Times New Roman" panose="02020603050405020304" pitchFamily="18" charset="0"/>
              </a:rPr>
              <a:t>:</a:t>
            </a:r>
            <a:r>
              <a:rPr lang="en-US" dirty="0">
                <a:solidFill>
                  <a:schemeClr val="bg1"/>
                </a:solidFill>
                <a:latin typeface="Times New Roman" panose="02020603050405020304" pitchFamily="18" charset="0"/>
                <a:cs typeface="Times New Roman" panose="02020603050405020304" pitchFamily="18" charset="0"/>
              </a:rPr>
              <a:t> </a:t>
            </a:r>
            <a:r>
              <a:rPr lang="en-US" b="1" i="1" dirty="0">
                <a:solidFill>
                  <a:srgbClr val="C00000"/>
                </a:solidFill>
                <a:latin typeface="Times New Roman" panose="02020603050405020304" pitchFamily="18" charset="0"/>
                <a:cs typeface="Times New Roman" panose="02020603050405020304" pitchFamily="18" charset="0"/>
              </a:rPr>
              <a:t>Smallpox </a:t>
            </a:r>
            <a:r>
              <a:rPr lang="en-US" dirty="0">
                <a:solidFill>
                  <a:schemeClr val="bg1"/>
                </a:solidFill>
                <a:latin typeface="Times New Roman" panose="02020603050405020304" pitchFamily="18" charset="0"/>
                <a:cs typeface="Times New Roman" panose="02020603050405020304" pitchFamily="18" charset="0"/>
              </a:rPr>
              <a:t>outbreaks and causes many deaths.</a:t>
            </a:r>
          </a:p>
          <a:p>
            <a:pPr marL="119063" lvl="1" indent="0">
              <a:lnSpc>
                <a:spcPct val="150000"/>
              </a:lnSpc>
              <a:buNone/>
            </a:pPr>
            <a:r>
              <a:rPr lang="en-US" b="1" dirty="0">
                <a:solidFill>
                  <a:srgbClr val="0070C0"/>
                </a:solidFill>
                <a:latin typeface="Times New Roman" panose="02020603050405020304" pitchFamily="18" charset="0"/>
                <a:cs typeface="Times New Roman" panose="02020603050405020304" pitchFamily="18" charset="0"/>
              </a:rPr>
              <a:t>1800s – 1900s</a:t>
            </a:r>
            <a:r>
              <a:rPr lang="en-US" dirty="0">
                <a:solidFill>
                  <a:srgbClr val="0070C0"/>
                </a:solidFill>
                <a:latin typeface="Times New Roman" panose="02020603050405020304" pitchFamily="18" charset="0"/>
                <a:cs typeface="Times New Roman" panose="02020603050405020304" pitchFamily="18" charset="0"/>
              </a:rPr>
              <a:t>: </a:t>
            </a:r>
          </a:p>
          <a:p>
            <a:pPr marL="508000" lvl="4" indent="-338138">
              <a:lnSpc>
                <a:spcPct val="150000"/>
              </a:lnSpc>
            </a:pPr>
            <a:r>
              <a:rPr lang="en-US" sz="2400" b="1" i="1" dirty="0">
                <a:solidFill>
                  <a:srgbClr val="C00000"/>
                </a:solidFill>
                <a:latin typeface="Times New Roman" panose="02020603050405020304" pitchFamily="18" charset="0"/>
                <a:cs typeface="Times New Roman" panose="02020603050405020304" pitchFamily="18" charset="0"/>
              </a:rPr>
              <a:t>Cholera</a:t>
            </a:r>
            <a:r>
              <a:rPr lang="en-US" sz="2400" dirty="0">
                <a:solidFill>
                  <a:schemeClr val="bg1"/>
                </a:solidFill>
                <a:latin typeface="Times New Roman" panose="02020603050405020304" pitchFamily="18" charset="0"/>
                <a:cs typeface="Times New Roman" panose="02020603050405020304" pitchFamily="18" charset="0"/>
              </a:rPr>
              <a:t> outbreaks have become a major public health concern</a:t>
            </a:r>
          </a:p>
          <a:p>
            <a:pPr marL="508000" lvl="4" indent="-338138">
              <a:lnSpc>
                <a:spcPct val="150000"/>
              </a:lnSpc>
            </a:pPr>
            <a:r>
              <a:rPr lang="en-US" sz="2400" dirty="0">
                <a:solidFill>
                  <a:schemeClr val="bg1"/>
                </a:solidFill>
                <a:latin typeface="Times New Roman" panose="02020603050405020304" pitchFamily="18" charset="0"/>
                <a:cs typeface="Times New Roman" panose="02020603050405020304" pitchFamily="18" charset="0"/>
              </a:rPr>
              <a:t>The infectious disease </a:t>
            </a:r>
            <a:r>
              <a:rPr lang="en-US" sz="2400" b="1" i="1" dirty="0">
                <a:solidFill>
                  <a:srgbClr val="C00000"/>
                </a:solidFill>
                <a:latin typeface="Times New Roman" panose="02020603050405020304" pitchFamily="18" charset="0"/>
                <a:cs typeface="Times New Roman" panose="02020603050405020304" pitchFamily="18" charset="0"/>
              </a:rPr>
              <a:t>Tuberculosis, or TB</a:t>
            </a:r>
            <a:r>
              <a:rPr lang="en-US" sz="2400" i="1" dirty="0">
                <a:solidFill>
                  <a:srgbClr val="C00000"/>
                </a:solidFill>
                <a:latin typeface="Times New Roman" panose="02020603050405020304" pitchFamily="18" charset="0"/>
                <a:cs typeface="Times New Roman" panose="02020603050405020304" pitchFamily="18" charset="0"/>
              </a:rPr>
              <a:t>,</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affects crowded areas</a:t>
            </a:r>
          </a:p>
          <a:p>
            <a:pPr marL="508000" lvl="4" indent="-338138">
              <a:lnSpc>
                <a:spcPct val="150000"/>
              </a:lnSpc>
            </a:pPr>
            <a:r>
              <a:rPr lang="en-US" sz="2400" dirty="0">
                <a:solidFill>
                  <a:schemeClr val="bg1"/>
                </a:solidFill>
                <a:latin typeface="Times New Roman" panose="02020603050405020304" pitchFamily="18" charset="0"/>
                <a:cs typeface="Times New Roman" panose="02020603050405020304" pitchFamily="18" charset="0"/>
              </a:rPr>
              <a:t>The bacterial infection </a:t>
            </a:r>
            <a:r>
              <a:rPr lang="en-US" sz="2400" b="1" i="1" dirty="0">
                <a:solidFill>
                  <a:srgbClr val="C00000"/>
                </a:solidFill>
                <a:latin typeface="Times New Roman" panose="02020603050405020304" pitchFamily="18" charset="0"/>
                <a:cs typeface="Times New Roman" panose="02020603050405020304" pitchFamily="18" charset="0"/>
              </a:rPr>
              <a:t>Diphtheria affects </a:t>
            </a:r>
            <a:r>
              <a:rPr lang="en-US" sz="2400" dirty="0">
                <a:solidFill>
                  <a:schemeClr val="bg1"/>
                </a:solidFill>
                <a:latin typeface="Times New Roman" panose="02020603050405020304" pitchFamily="18" charset="0"/>
                <a:cs typeface="Times New Roman" panose="02020603050405020304" pitchFamily="18" charset="0"/>
              </a:rPr>
              <a:t>the child’s respiratory system</a:t>
            </a:r>
          </a:p>
          <a:p>
            <a:pPr marL="508000" lvl="4" indent="-338138">
              <a:lnSpc>
                <a:spcPct val="150000"/>
              </a:lnSpc>
            </a:pPr>
            <a:r>
              <a:rPr lang="en-US" sz="2400" b="1" i="1" dirty="0">
                <a:solidFill>
                  <a:srgbClr val="C00000"/>
                </a:solidFill>
                <a:latin typeface="Times New Roman" panose="02020603050405020304" pitchFamily="18" charset="0"/>
                <a:cs typeface="Times New Roman" panose="02020603050405020304" pitchFamily="18" charset="0"/>
              </a:rPr>
              <a:t>Typhoid fever </a:t>
            </a:r>
            <a:r>
              <a:rPr lang="en-US" sz="2400" dirty="0">
                <a:solidFill>
                  <a:schemeClr val="bg1"/>
                </a:solidFill>
                <a:latin typeface="Times New Roman" panose="02020603050405020304" pitchFamily="18" charset="0"/>
                <a:cs typeface="Times New Roman" panose="02020603050405020304" pitchFamily="18" charset="0"/>
              </a:rPr>
              <a:t>was a major public health concern during the 1800s</a:t>
            </a:r>
          </a:p>
          <a:p>
            <a:pPr marL="508000" lvl="4" indent="-338138">
              <a:lnSpc>
                <a:spcPct val="150000"/>
              </a:lnSpc>
            </a:pPr>
            <a:r>
              <a:rPr lang="en-US" sz="2400" b="1" i="1" dirty="0">
                <a:solidFill>
                  <a:srgbClr val="C00000"/>
                </a:solidFill>
                <a:latin typeface="Times New Roman" panose="02020603050405020304" pitchFamily="18" charset="0"/>
                <a:cs typeface="Times New Roman" panose="02020603050405020304" pitchFamily="18" charset="0"/>
              </a:rPr>
              <a:t>Measles</a:t>
            </a:r>
            <a:r>
              <a:rPr lang="en-US" sz="2400" dirty="0">
                <a:solidFill>
                  <a:schemeClr val="bg1"/>
                </a:solidFill>
                <a:latin typeface="Times New Roman" panose="02020603050405020304" pitchFamily="18" charset="0"/>
                <a:cs typeface="Times New Roman" panose="02020603050405020304" pitchFamily="18" charset="0"/>
              </a:rPr>
              <a:t> was a highly contagious viral disease in the early 1900s</a:t>
            </a:r>
          </a:p>
        </p:txBody>
      </p:sp>
      <p:sp>
        <p:nvSpPr>
          <p:cNvPr id="5" name="Title 1">
            <a:extLst>
              <a:ext uri="{FF2B5EF4-FFF2-40B4-BE49-F238E27FC236}">
                <a16:creationId xmlns:a16="http://schemas.microsoft.com/office/drawing/2014/main" id="{DAE6086C-6B39-2A27-8063-39AA6A439BDD}"/>
              </a:ext>
            </a:extLst>
          </p:cNvPr>
          <p:cNvSpPr txBox="1">
            <a:spLocks/>
          </p:cNvSpPr>
          <p:nvPr/>
        </p:nvSpPr>
        <p:spPr>
          <a:xfrm>
            <a:off x="118533" y="220134"/>
            <a:ext cx="11937999" cy="7086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600" b="1" kern="100" dirty="0">
                <a:solidFill>
                  <a:srgbClr val="FFC000"/>
                </a:solidFill>
                <a:effectLst/>
                <a:latin typeface="Times New Roman" panose="02020603050405020304" pitchFamily="18" charset="0"/>
                <a:ea typeface="Calibri" panose="020F0502020204030204" pitchFamily="34" charset="0"/>
                <a:cs typeface="Arial" panose="020B0604020202020204" pitchFamily="34" charset="0"/>
              </a:rPr>
              <a:t>Timeline of the events that led to the unhealthy outcomes in Quarry Hill</a:t>
            </a:r>
            <a:endParaRPr lang="en-US" sz="2600" kern="100" dirty="0">
              <a:solidFill>
                <a:srgbClr val="FFC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descr="A picture containing text, posing, painting&#10;&#10;Description automatically generated">
            <a:extLst>
              <a:ext uri="{FF2B5EF4-FFF2-40B4-BE49-F238E27FC236}">
                <a16:creationId xmlns:a16="http://schemas.microsoft.com/office/drawing/2014/main" id="{D89137DD-E08C-479D-E85B-8401BA636F75}"/>
              </a:ext>
            </a:extLst>
          </p:cNvPr>
          <p:cNvPicPr>
            <a:picLocks noChangeAspect="1"/>
          </p:cNvPicPr>
          <p:nvPr/>
        </p:nvPicPr>
        <p:blipFill rotWithShape="1">
          <a:blip r:embed="rId5">
            <a:extLst>
              <a:ext uri="{28A0092B-C50C-407E-A947-70E740481C1C}">
                <a14:useLocalDpi xmlns:a14="http://schemas.microsoft.com/office/drawing/2010/main" val="0"/>
              </a:ext>
            </a:extLst>
          </a:blip>
          <a:srcRect l="1069" t="4363" r="1704" b="10024"/>
          <a:stretch/>
        </p:blipFill>
        <p:spPr>
          <a:xfrm>
            <a:off x="9956800" y="1199758"/>
            <a:ext cx="1964268" cy="1238645"/>
          </a:xfrm>
          <a:prstGeom prst="rect">
            <a:avLst/>
          </a:prstGeom>
          <a:solidFill>
            <a:srgbClr val="FFFFFF">
              <a:shade val="85000"/>
            </a:srgbClr>
          </a:solidFill>
          <a:ln w="63500" cap="sq">
            <a:solidFill>
              <a:srgbClr val="6049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descr="A picture containing text, person&#10;&#10;Description automatically generated">
            <a:extLst>
              <a:ext uri="{FF2B5EF4-FFF2-40B4-BE49-F238E27FC236}">
                <a16:creationId xmlns:a16="http://schemas.microsoft.com/office/drawing/2014/main" id="{CDFAA350-0F81-05C2-9A90-03DFBC4634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6798" y="2629824"/>
            <a:ext cx="1964268" cy="1180177"/>
          </a:xfrm>
          <a:prstGeom prst="rect">
            <a:avLst/>
          </a:prstGeom>
          <a:solidFill>
            <a:srgbClr val="FFFFFF">
              <a:shade val="85000"/>
            </a:srgbClr>
          </a:solidFill>
          <a:ln w="63500" cap="sq">
            <a:solidFill>
              <a:schemeClr val="accent6">
                <a:lumMod val="75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descr="A close-up of a license plate&#10;&#10;Description automatically generated with low confidence">
            <a:extLst>
              <a:ext uri="{FF2B5EF4-FFF2-40B4-BE49-F238E27FC236}">
                <a16:creationId xmlns:a16="http://schemas.microsoft.com/office/drawing/2014/main" id="{3997A6D4-58ED-3F3C-3734-1153CC07E7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56798" y="5404242"/>
            <a:ext cx="1964268" cy="1154777"/>
          </a:xfrm>
          <a:prstGeom prst="rect">
            <a:avLst/>
          </a:prstGeom>
          <a:solidFill>
            <a:srgbClr val="FFFFFF">
              <a:shade val="85000"/>
            </a:srgbClr>
          </a:solidFill>
          <a:ln w="63500" cap="sq">
            <a:solidFill>
              <a:srgbClr val="7030A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descr="A group of people in a room&#10;&#10;Description automatically generated with low confidence">
            <a:extLst>
              <a:ext uri="{FF2B5EF4-FFF2-40B4-BE49-F238E27FC236}">
                <a16:creationId xmlns:a16="http://schemas.microsoft.com/office/drawing/2014/main" id="{861FBA38-E23A-E4A0-56EA-1AF5B53EBB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56798" y="4018353"/>
            <a:ext cx="1964269" cy="1154777"/>
          </a:xfrm>
          <a:prstGeom prst="rect">
            <a:avLst/>
          </a:prstGeom>
          <a:solidFill>
            <a:srgbClr val="FFFFFF">
              <a:shade val="85000"/>
            </a:srgbClr>
          </a:solidFill>
          <a:ln w="63500" cap="sq">
            <a:solidFill>
              <a:srgbClr val="C50B9D"/>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extBox 7">
            <a:extLst>
              <a:ext uri="{FF2B5EF4-FFF2-40B4-BE49-F238E27FC236}">
                <a16:creationId xmlns:a16="http://schemas.microsoft.com/office/drawing/2014/main" id="{CE3FB365-C0D5-6816-71AF-B2F478B4A1A7}"/>
              </a:ext>
            </a:extLst>
          </p:cNvPr>
          <p:cNvSpPr txBox="1"/>
          <p:nvPr/>
        </p:nvSpPr>
        <p:spPr>
          <a:xfrm>
            <a:off x="8413456" y="6247182"/>
            <a:ext cx="1463299" cy="390684"/>
          </a:xfrm>
          <a:prstGeom prst="rect">
            <a:avLst/>
          </a:prstGeom>
          <a:noFill/>
        </p:spPr>
        <p:txBody>
          <a:bodyPr wrap="square">
            <a:spAutoFit/>
          </a:bodyPr>
          <a:lstStyle/>
          <a:p>
            <a:pPr marL="0" marR="0">
              <a:lnSpc>
                <a:spcPct val="115000"/>
              </a:lnSpc>
              <a:spcBef>
                <a:spcPts val="0"/>
              </a:spcBef>
              <a:spcAft>
                <a:spcPts val="1000"/>
              </a:spcAft>
            </a:pPr>
            <a:r>
              <a:rPr lang="en-US" sz="1800" b="1" kern="100" dirty="0">
                <a:solidFill>
                  <a:srgbClr val="FFC000"/>
                </a:solidFill>
                <a:effectLst/>
                <a:latin typeface="Times New Roman" panose="02020603050405020304" pitchFamily="18" charset="0"/>
                <a:ea typeface="Calibri" panose="020F0502020204030204" pitchFamily="34" charset="0"/>
                <a:cs typeface="Arial" panose="020B0604020202020204" pitchFamily="34" charset="0"/>
              </a:rPr>
              <a:t>(Jones, 2021)</a:t>
            </a:r>
            <a:endParaRPr lang="en-US" sz="1600" kern="100" dirty="0">
              <a:solidFill>
                <a:srgbClr val="FFC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6592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13"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1" end="1"/>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1000" fill="hold"/>
                                        <p:tgtEl>
                                          <p:spTgt spid="3">
                                            <p:txEl>
                                              <p:pRg st="2" end="2"/>
                                            </p:txEl>
                                          </p:spTgt>
                                        </p:tgtEl>
                                        <p:attrNameLst>
                                          <p:attrName>ppt_w</p:attrName>
                                        </p:attrNameLst>
                                      </p:cBhvr>
                                      <p:tavLst>
                                        <p:tav tm="0">
                                          <p:val>
                                            <p:strVal val="#ppt_w+.3"/>
                                          </p:val>
                                        </p:tav>
                                        <p:tav tm="100000">
                                          <p:val>
                                            <p:strVal val="#ppt_w"/>
                                          </p:val>
                                        </p:tav>
                                      </p:tavLst>
                                    </p:anim>
                                    <p:anim calcmode="lin" valueType="num">
                                      <p:cBhvr>
                                        <p:cTn id="18"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3">
                                            <p:txEl>
                                              <p:pRg st="2" end="2"/>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1000" fill="hold"/>
                                        <p:tgtEl>
                                          <p:spTgt spid="3">
                                            <p:txEl>
                                              <p:pRg st="3" end="3"/>
                                            </p:txEl>
                                          </p:spTgt>
                                        </p:tgtEl>
                                        <p:attrNameLst>
                                          <p:attrName>ppt_w</p:attrName>
                                        </p:attrNameLst>
                                      </p:cBhvr>
                                      <p:tavLst>
                                        <p:tav tm="0">
                                          <p:val>
                                            <p:strVal val="#ppt_w+.3"/>
                                          </p:val>
                                        </p:tav>
                                        <p:tav tm="100000">
                                          <p:val>
                                            <p:strVal val="#ppt_w"/>
                                          </p:val>
                                        </p:tav>
                                      </p:tavLst>
                                    </p:anim>
                                    <p:anim calcmode="lin" valueType="num">
                                      <p:cBhvr>
                                        <p:cTn id="23"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4" dur="1000"/>
                                        <p:tgtEl>
                                          <p:spTgt spid="3">
                                            <p:txEl>
                                              <p:pRg st="3" end="3"/>
                                            </p:txEl>
                                          </p:spTgt>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p:cTn id="27" dur="1000" fill="hold"/>
                                        <p:tgtEl>
                                          <p:spTgt spid="3">
                                            <p:txEl>
                                              <p:pRg st="4" end="4"/>
                                            </p:txEl>
                                          </p:spTgt>
                                        </p:tgtEl>
                                        <p:attrNameLst>
                                          <p:attrName>ppt_w</p:attrName>
                                        </p:attrNameLst>
                                      </p:cBhvr>
                                      <p:tavLst>
                                        <p:tav tm="0">
                                          <p:val>
                                            <p:strVal val="#ppt_w+.3"/>
                                          </p:val>
                                        </p:tav>
                                        <p:tav tm="100000">
                                          <p:val>
                                            <p:strVal val="#ppt_w"/>
                                          </p:val>
                                        </p:tav>
                                      </p:tavLst>
                                    </p:anim>
                                    <p:anim calcmode="lin" valueType="num">
                                      <p:cBhvr>
                                        <p:cTn id="28"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9" dur="1000"/>
                                        <p:tgtEl>
                                          <p:spTgt spid="3">
                                            <p:txEl>
                                              <p:pRg st="4" end="4"/>
                                            </p:txEl>
                                          </p:spTgt>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p:cTn id="32" dur="1000" fill="hold"/>
                                        <p:tgtEl>
                                          <p:spTgt spid="3">
                                            <p:txEl>
                                              <p:pRg st="5" end="5"/>
                                            </p:txEl>
                                          </p:spTgt>
                                        </p:tgtEl>
                                        <p:attrNameLst>
                                          <p:attrName>ppt_w</p:attrName>
                                        </p:attrNameLst>
                                      </p:cBhvr>
                                      <p:tavLst>
                                        <p:tav tm="0">
                                          <p:val>
                                            <p:strVal val="#ppt_w+.3"/>
                                          </p:val>
                                        </p:tav>
                                        <p:tav tm="100000">
                                          <p:val>
                                            <p:strVal val="#ppt_w"/>
                                          </p:val>
                                        </p:tav>
                                      </p:tavLst>
                                    </p:anim>
                                    <p:anim calcmode="lin" valueType="num">
                                      <p:cBhvr>
                                        <p:cTn id="33"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4" dur="1000"/>
                                        <p:tgtEl>
                                          <p:spTgt spid="3">
                                            <p:txEl>
                                              <p:pRg st="5" end="5"/>
                                            </p:txEl>
                                          </p:spTgt>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p:cTn id="37" dur="1000" fill="hold"/>
                                        <p:tgtEl>
                                          <p:spTgt spid="3">
                                            <p:txEl>
                                              <p:pRg st="6" end="6"/>
                                            </p:txEl>
                                          </p:spTgt>
                                        </p:tgtEl>
                                        <p:attrNameLst>
                                          <p:attrName>ppt_w</p:attrName>
                                        </p:attrNameLst>
                                      </p:cBhvr>
                                      <p:tavLst>
                                        <p:tav tm="0">
                                          <p:val>
                                            <p:strVal val="#ppt_w+.3"/>
                                          </p:val>
                                        </p:tav>
                                        <p:tav tm="100000">
                                          <p:val>
                                            <p:strVal val="#ppt_w"/>
                                          </p:val>
                                        </p:tav>
                                      </p:tavLst>
                                    </p:anim>
                                    <p:anim calcmode="lin" valueType="num">
                                      <p:cBhvr>
                                        <p:cTn id="38"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39" dur="1000"/>
                                        <p:tgtEl>
                                          <p:spTgt spid="3">
                                            <p:txEl>
                                              <p:pRg st="6" end="6"/>
                                            </p:txEl>
                                          </p:spTgt>
                                        </p:tgtEl>
                                      </p:cBhvr>
                                    </p:animEffect>
                                  </p:childTnLst>
                                </p:cTn>
                              </p:par>
                              <p:par>
                                <p:cTn id="40" presetID="50" presetClass="entr" presetSubtype="0" decel="10000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p:cTn id="42" dur="1000" fill="hold"/>
                                        <p:tgtEl>
                                          <p:spTgt spid="3">
                                            <p:txEl>
                                              <p:pRg st="7" end="7"/>
                                            </p:txEl>
                                          </p:spTgt>
                                        </p:tgtEl>
                                        <p:attrNameLst>
                                          <p:attrName>ppt_w</p:attrName>
                                        </p:attrNameLst>
                                      </p:cBhvr>
                                      <p:tavLst>
                                        <p:tav tm="0">
                                          <p:val>
                                            <p:strVal val="#ppt_w+.3"/>
                                          </p:val>
                                        </p:tav>
                                        <p:tav tm="100000">
                                          <p:val>
                                            <p:strVal val="#ppt_w"/>
                                          </p:val>
                                        </p:tav>
                                      </p:tavLst>
                                    </p:anim>
                                    <p:anim calcmode="lin" valueType="num">
                                      <p:cBhvr>
                                        <p:cTn id="43"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7" end="7"/>
                                            </p:txEl>
                                          </p:spTgt>
                                        </p:tgtEl>
                                      </p:cBhvr>
                                    </p:animEffect>
                                  </p:childTnLst>
                                </p:cTn>
                              </p:par>
                              <p:par>
                                <p:cTn id="45" presetID="1" presetClass="mediacall" presetSubtype="0" fill="hold" nodeType="withEffect">
                                  <p:stCondLst>
                                    <p:cond delay="0"/>
                                  </p:stCondLst>
                                  <p:childTnLst>
                                    <p:cmd type="call" cmd="playFrom(0.0)">
                                      <p:cBhvr>
                                        <p:cTn id="46" dur="60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278971-2F36-4BA0-9941-25B753A41AC4}"/>
              </a:ext>
            </a:extLst>
          </p:cNvPr>
          <p:cNvSpPr/>
          <p:nvPr/>
        </p:nvSpPr>
        <p:spPr>
          <a:xfrm>
            <a:off x="643467" y="2281382"/>
            <a:ext cx="10888134" cy="3632971"/>
          </a:xfrm>
          <a:prstGeom prst="rect">
            <a:avLst/>
          </a:prstGeom>
          <a:solidFill>
            <a:srgbClr val="490D03"/>
          </a:solidFill>
          <a:ln>
            <a:noFill/>
          </a:ln>
          <a:effectLst>
            <a:glow rad="228600">
              <a:srgbClr val="00B0F0">
                <a:alpha val="40000"/>
              </a:srgbClr>
            </a:glo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50800" algn="just">
              <a:lnSpc>
                <a:spcPct val="150000"/>
              </a:lnSpc>
            </a:pPr>
            <a:r>
              <a:rPr lang="en-US" sz="2400" kern="0" dirty="0">
                <a:effectLst/>
                <a:latin typeface="Times New Roman" panose="02020603050405020304" pitchFamily="18" charset="0"/>
                <a:ea typeface="Times New Roman" panose="02020603050405020304" pitchFamily="18" charset="0"/>
                <a:cs typeface="Arial" panose="020B0604020202020204" pitchFamily="34" charset="0"/>
              </a:rPr>
              <a:t>	Additionally, the absence of paramedical workers among residents of Quarry Hill highlights that health professionals preferred to reside in clean and high-quality housing societies. </a:t>
            </a:r>
            <a:r>
              <a:rPr lang="en-US" sz="2400" kern="0" dirty="0">
                <a:solidFill>
                  <a:srgbClr val="FFC000"/>
                </a:solidFill>
                <a:effectLst/>
                <a:latin typeface="Times New Roman" panose="02020603050405020304" pitchFamily="18" charset="0"/>
                <a:ea typeface="Times New Roman" panose="02020603050405020304" pitchFamily="18" charset="0"/>
                <a:cs typeface="Arial" panose="020B0604020202020204" pitchFamily="34" charset="0"/>
              </a:rPr>
              <a:t>This trend continues to be observed globally in modern times, possibly because these individuals are aware of the impact of unhealthy environments on health and are often compensated by the government, allowing them to afford high-ranking housing societies. </a:t>
            </a:r>
            <a:endParaRPr lang="en-US" sz="2400" kern="100" dirty="0">
              <a:solidFill>
                <a:srgbClr val="FFC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F02A64FB-C8B1-8740-6C8C-504797CB3B10}"/>
              </a:ext>
            </a:extLst>
          </p:cNvPr>
          <p:cNvSpPr txBox="1"/>
          <p:nvPr/>
        </p:nvSpPr>
        <p:spPr>
          <a:xfrm>
            <a:off x="152400" y="169342"/>
            <a:ext cx="11870267" cy="1697068"/>
          </a:xfrm>
          <a:prstGeom prst="rect">
            <a:avLst/>
          </a:prstGeom>
          <a:noFill/>
        </p:spPr>
        <p:txBody>
          <a:bodyPr wrap="square">
            <a:spAutoFit/>
          </a:bodyPr>
          <a:lstStyle/>
          <a:p>
            <a:pPr marR="0" lvl="0" algn="ctr" rtl="0">
              <a:lnSpc>
                <a:spcPct val="150000"/>
              </a:lnSpc>
              <a:spcBef>
                <a:spcPts val="0"/>
              </a:spcBef>
              <a:spcAft>
                <a:spcPts val="0"/>
              </a:spcAft>
            </a:pPr>
            <a:r>
              <a:rPr lang="en-US" sz="2400" b="1" dirty="0">
                <a:solidFill>
                  <a:schemeClr val="bg1"/>
                </a:solidFill>
                <a:effectLst/>
                <a:latin typeface="Times New Roman" panose="02020603050405020304" pitchFamily="18" charset="0"/>
                <a:cs typeface="Times New Roman" panose="02020603050405020304" pitchFamily="18" charset="0"/>
              </a:rPr>
              <a:t>What can we learn from the experiences of Quarry </a:t>
            </a:r>
            <a:r>
              <a:rPr lang="en-US" sz="2400" b="1" dirty="0">
                <a:solidFill>
                  <a:schemeClr val="bg1"/>
                </a:solidFill>
                <a:latin typeface="Times New Roman" panose="02020603050405020304" pitchFamily="18" charset="0"/>
                <a:cs typeface="Times New Roman" panose="02020603050405020304" pitchFamily="18" charset="0"/>
              </a:rPr>
              <a:t>Hill’s unhealthy conditions during the early 1900s, and how can this reference book help us to understand the current condition in the modern era?</a:t>
            </a:r>
            <a:endParaRPr lang="en-US" sz="23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1517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278971-2F36-4BA0-9941-25B753A41AC4}"/>
              </a:ext>
            </a:extLst>
          </p:cNvPr>
          <p:cNvSpPr/>
          <p:nvPr/>
        </p:nvSpPr>
        <p:spPr>
          <a:xfrm>
            <a:off x="643467" y="2281382"/>
            <a:ext cx="10888134" cy="3632971"/>
          </a:xfrm>
          <a:prstGeom prst="rect">
            <a:avLst/>
          </a:prstGeom>
          <a:solidFill>
            <a:srgbClr val="490D03"/>
          </a:solidFill>
          <a:ln>
            <a:noFill/>
          </a:ln>
          <a:effectLst>
            <a:glow rad="228600">
              <a:srgbClr val="00B0F0">
                <a:alpha val="40000"/>
              </a:srgbClr>
            </a:glo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50800" algn="just">
              <a:lnSpc>
                <a:spcPct val="150000"/>
              </a:lnSpc>
            </a:pPr>
            <a:r>
              <a:rPr lang="en-US" sz="2400" kern="0" dirty="0">
                <a:effectLst/>
                <a:latin typeface="Times New Roman" panose="02020603050405020304" pitchFamily="18" charset="0"/>
                <a:ea typeface="Times New Roman" panose="02020603050405020304" pitchFamily="18" charset="0"/>
                <a:cs typeface="Arial" panose="020B0604020202020204" pitchFamily="34" charset="0"/>
              </a:rPr>
              <a:t>	 Subsequently, the residents of Quarry Hill during the early 1900s could not mobilize and advocate for better living conditions, possibly because many were outsiders who needed to prioritize these issues. </a:t>
            </a:r>
            <a:r>
              <a:rPr lang="en-US" sz="2400" kern="0" dirty="0">
                <a:solidFill>
                  <a:srgbClr val="FFC000"/>
                </a:solidFill>
                <a:effectLst/>
                <a:latin typeface="Times New Roman" panose="02020603050405020304" pitchFamily="18" charset="0"/>
                <a:ea typeface="Times New Roman" panose="02020603050405020304" pitchFamily="18" charset="0"/>
                <a:cs typeface="Arial" panose="020B0604020202020204" pitchFamily="34" charset="0"/>
              </a:rPr>
              <a:t>In contrast, modern times recognize community engagement and empowerment as significant factors in decision-making that can bring positive societal changes.  </a:t>
            </a:r>
            <a:endParaRPr lang="en-US" sz="2400" kern="100" dirty="0">
              <a:solidFill>
                <a:srgbClr val="FFC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D7C34293-2FFC-E555-3D17-EAA6D6A8E6C6}"/>
              </a:ext>
            </a:extLst>
          </p:cNvPr>
          <p:cNvSpPr txBox="1"/>
          <p:nvPr/>
        </p:nvSpPr>
        <p:spPr>
          <a:xfrm>
            <a:off x="152400" y="169342"/>
            <a:ext cx="11870267" cy="1697068"/>
          </a:xfrm>
          <a:prstGeom prst="rect">
            <a:avLst/>
          </a:prstGeom>
          <a:noFill/>
        </p:spPr>
        <p:txBody>
          <a:bodyPr wrap="square">
            <a:spAutoFit/>
          </a:bodyPr>
          <a:lstStyle/>
          <a:p>
            <a:pPr marR="0" lvl="0" algn="ctr" rtl="0">
              <a:lnSpc>
                <a:spcPct val="150000"/>
              </a:lnSpc>
              <a:spcBef>
                <a:spcPts val="0"/>
              </a:spcBef>
              <a:spcAft>
                <a:spcPts val="0"/>
              </a:spcAft>
            </a:pPr>
            <a:r>
              <a:rPr lang="en-US" sz="2400" b="1" dirty="0">
                <a:solidFill>
                  <a:schemeClr val="bg1"/>
                </a:solidFill>
                <a:effectLst/>
                <a:latin typeface="Times New Roman" panose="02020603050405020304" pitchFamily="18" charset="0"/>
                <a:cs typeface="Times New Roman" panose="02020603050405020304" pitchFamily="18" charset="0"/>
              </a:rPr>
              <a:t>What can we learn from the experiences of Quarry </a:t>
            </a:r>
            <a:r>
              <a:rPr lang="en-US" sz="2400" b="1" dirty="0">
                <a:solidFill>
                  <a:schemeClr val="bg1"/>
                </a:solidFill>
                <a:latin typeface="Times New Roman" panose="02020603050405020304" pitchFamily="18" charset="0"/>
                <a:cs typeface="Times New Roman" panose="02020603050405020304" pitchFamily="18" charset="0"/>
              </a:rPr>
              <a:t>Hill’s unhealthy conditions during the early 1900s, and how can this reference book help us to understand the current condition in the modern era?</a:t>
            </a:r>
            <a:endParaRPr lang="en-US" sz="23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0065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278971-2F36-4BA0-9941-25B753A41AC4}"/>
              </a:ext>
            </a:extLst>
          </p:cNvPr>
          <p:cNvSpPr/>
          <p:nvPr/>
        </p:nvSpPr>
        <p:spPr>
          <a:xfrm>
            <a:off x="643467" y="2281382"/>
            <a:ext cx="10888134" cy="3632971"/>
          </a:xfrm>
          <a:prstGeom prst="rect">
            <a:avLst/>
          </a:prstGeom>
          <a:solidFill>
            <a:srgbClr val="490D03"/>
          </a:solidFill>
          <a:ln>
            <a:noFill/>
          </a:ln>
          <a:effectLst>
            <a:glow rad="228600">
              <a:srgbClr val="00B0F0">
                <a:alpha val="40000"/>
              </a:srgbClr>
            </a:glo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50800" algn="just">
              <a:lnSpc>
                <a:spcPct val="150000"/>
              </a:lnSpc>
            </a:pPr>
            <a:r>
              <a:rPr lang="en-US" sz="2400" kern="0" dirty="0">
                <a:effectLst/>
                <a:latin typeface="Times New Roman" panose="02020603050405020304" pitchFamily="18" charset="0"/>
                <a:ea typeface="Times New Roman" panose="02020603050405020304" pitchFamily="18" charset="0"/>
                <a:cs typeface="Arial" panose="020B0604020202020204" pitchFamily="34" charset="0"/>
              </a:rPr>
              <a:t>	 Overall, </a:t>
            </a:r>
            <a:r>
              <a:rPr lang="en-US" sz="2400" kern="100" dirty="0">
                <a:effectLst/>
                <a:latin typeface="Times New Roman" panose="02020603050405020304" pitchFamily="18" charset="0"/>
                <a:ea typeface="Calibri" panose="020F0502020204030204" pitchFamily="34" charset="0"/>
                <a:cs typeface="Arial" panose="020B0604020202020204" pitchFamily="34" charset="0"/>
              </a:rPr>
              <a:t>The historical reference book </a:t>
            </a:r>
            <a:r>
              <a:rPr lang="en-US" sz="2400" b="1" i="1" kern="100" dirty="0">
                <a:solidFill>
                  <a:srgbClr val="00B050"/>
                </a:solidFill>
                <a:effectLst/>
                <a:latin typeface="Times New Roman" panose="02020603050405020304" pitchFamily="18" charset="0"/>
                <a:ea typeface="Calibri" panose="020F0502020204030204" pitchFamily="34" charset="0"/>
                <a:cs typeface="Arial" panose="020B0604020202020204" pitchFamily="34" charset="0"/>
              </a:rPr>
              <a:t>“Quarry Hill Unhealthy Area, 1900s” </a:t>
            </a:r>
            <a:r>
              <a:rPr lang="en-US" sz="2400" kern="100" dirty="0">
                <a:effectLst/>
                <a:latin typeface="Times New Roman" panose="02020603050405020304" pitchFamily="18" charset="0"/>
                <a:ea typeface="Calibri" panose="020F0502020204030204" pitchFamily="34" charset="0"/>
                <a:cs typeface="Arial" panose="020B0604020202020204" pitchFamily="34" charset="0"/>
              </a:rPr>
              <a:t>highlights the importance of addressing social issues such as pay disparity, access to healthcare, education, and community engagement in low-income communities. </a:t>
            </a:r>
            <a:r>
              <a:rPr lang="en-US" sz="2400" kern="100" dirty="0">
                <a:solidFill>
                  <a:srgbClr val="FFC000"/>
                </a:solidFill>
                <a:effectLst/>
                <a:latin typeface="Times New Roman" panose="02020603050405020304" pitchFamily="18" charset="0"/>
                <a:ea typeface="Calibri" panose="020F0502020204030204" pitchFamily="34" charset="0"/>
                <a:cs typeface="Arial" panose="020B0604020202020204" pitchFamily="34" charset="0"/>
              </a:rPr>
              <a:t>By prioritizing these factors, state and state institutions have successfully promoted or attempted to encourage healthy environments and reduce health and income disparities in the modern era.</a:t>
            </a:r>
            <a:endParaRPr lang="en-US" sz="2400" kern="100" dirty="0">
              <a:solidFill>
                <a:srgbClr val="FFC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49F117EE-F506-0BF9-626E-6A95EF97AB60}"/>
              </a:ext>
            </a:extLst>
          </p:cNvPr>
          <p:cNvSpPr txBox="1"/>
          <p:nvPr/>
        </p:nvSpPr>
        <p:spPr>
          <a:xfrm>
            <a:off x="152400" y="169342"/>
            <a:ext cx="11870267" cy="1697068"/>
          </a:xfrm>
          <a:prstGeom prst="rect">
            <a:avLst/>
          </a:prstGeom>
          <a:noFill/>
        </p:spPr>
        <p:txBody>
          <a:bodyPr wrap="square">
            <a:spAutoFit/>
          </a:bodyPr>
          <a:lstStyle/>
          <a:p>
            <a:pPr marR="0" lvl="0" algn="ctr" rtl="0">
              <a:lnSpc>
                <a:spcPct val="150000"/>
              </a:lnSpc>
              <a:spcBef>
                <a:spcPts val="0"/>
              </a:spcBef>
              <a:spcAft>
                <a:spcPts val="0"/>
              </a:spcAft>
            </a:pPr>
            <a:r>
              <a:rPr lang="en-US" sz="2400" b="1" dirty="0">
                <a:solidFill>
                  <a:schemeClr val="bg1"/>
                </a:solidFill>
                <a:effectLst/>
                <a:latin typeface="Times New Roman" panose="02020603050405020304" pitchFamily="18" charset="0"/>
                <a:cs typeface="Times New Roman" panose="02020603050405020304" pitchFamily="18" charset="0"/>
              </a:rPr>
              <a:t>What can we learn from the experiences of Quarry </a:t>
            </a:r>
            <a:r>
              <a:rPr lang="en-US" sz="2400" b="1" dirty="0">
                <a:solidFill>
                  <a:schemeClr val="bg1"/>
                </a:solidFill>
                <a:latin typeface="Times New Roman" panose="02020603050405020304" pitchFamily="18" charset="0"/>
                <a:cs typeface="Times New Roman" panose="02020603050405020304" pitchFamily="18" charset="0"/>
              </a:rPr>
              <a:t>Hill’s unhealthy conditions during the early 1900s, and how can this reference book help us to understand the current condition in the modern era?</a:t>
            </a:r>
            <a:endParaRPr lang="en-US" sz="23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5096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AE6086C-6B39-2A27-8063-39AA6A439BDD}"/>
              </a:ext>
            </a:extLst>
          </p:cNvPr>
          <p:cNvSpPr txBox="1">
            <a:spLocks/>
          </p:cNvSpPr>
          <p:nvPr/>
        </p:nvSpPr>
        <p:spPr>
          <a:xfrm>
            <a:off x="118533" y="16938"/>
            <a:ext cx="11937999" cy="7086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just" rtl="0">
              <a:lnSpc>
                <a:spcPct val="150000"/>
              </a:lnSpc>
              <a:spcBef>
                <a:spcPts val="0"/>
              </a:spcBef>
              <a:spcAft>
                <a:spcPts val="0"/>
              </a:spcAft>
            </a:pPr>
            <a:r>
              <a:rPr lang="en-US" sz="3200" b="1" kern="0" dirty="0">
                <a:solidFill>
                  <a:srgbClr val="FFC000"/>
                </a:solidFill>
                <a:latin typeface="Times New Roman" panose="02020603050405020304" pitchFamily="18" charset="0"/>
                <a:ea typeface="Times New Roman" panose="02020603050405020304" pitchFamily="18" charset="0"/>
                <a:cs typeface="Arial" panose="020B0604020202020204" pitchFamily="34" charset="0"/>
              </a:rPr>
              <a:t>Future Research Directions</a:t>
            </a:r>
            <a:endParaRPr lang="en-US" sz="3200" b="1" kern="100" dirty="0">
              <a:solidFill>
                <a:srgbClr val="FFC000"/>
              </a:solidFill>
              <a:latin typeface="Calibri" panose="020F0502020204030204" pitchFamily="34" charset="0"/>
              <a:ea typeface="Calibri" panose="020F0502020204030204" pitchFamily="34" charset="0"/>
              <a:cs typeface="Arial" panose="020B0604020202020204" pitchFamily="34" charset="0"/>
            </a:endParaRPr>
          </a:p>
        </p:txBody>
      </p:sp>
      <p:sp>
        <p:nvSpPr>
          <p:cNvPr id="6" name="Content Placeholder 1">
            <a:extLst>
              <a:ext uri="{FF2B5EF4-FFF2-40B4-BE49-F238E27FC236}">
                <a16:creationId xmlns:a16="http://schemas.microsoft.com/office/drawing/2014/main" id="{F0C393BD-9448-1944-B02D-4179516A8B46}"/>
              </a:ext>
            </a:extLst>
          </p:cNvPr>
          <p:cNvSpPr>
            <a:spLocks noGrp="1"/>
          </p:cNvSpPr>
          <p:nvPr>
            <p:ph idx="1"/>
          </p:nvPr>
        </p:nvSpPr>
        <p:spPr>
          <a:xfrm>
            <a:off x="169334" y="628260"/>
            <a:ext cx="11870265" cy="5844508"/>
          </a:xfrm>
        </p:spPr>
        <p:txBody>
          <a:bodyPr>
            <a:noAutofit/>
          </a:bodyPr>
          <a:lstStyle/>
          <a:p>
            <a:pPr marL="0" indent="0" algn="just">
              <a:lnSpc>
                <a:spcPct val="150000"/>
              </a:lnSpc>
              <a:spcBef>
                <a:spcPts val="0"/>
              </a:spcBef>
              <a:buNone/>
            </a:pPr>
            <a:r>
              <a:rPr lang="en-US" sz="24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The reference book provides a glimpse into the socioeconomic and demographic profile of Quarry Hill in the early 1900s. </a:t>
            </a:r>
            <a:r>
              <a:rPr lang="en-US" sz="24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The preliminary research explored the potential trends and patterns in the data. Therefore, the analysis helps us to develop more targeted research questions and sampling strategies for future research studies, for example.</a:t>
            </a:r>
          </a:p>
          <a:p>
            <a:pPr marL="914400" lvl="1" indent="-457200" algn="just">
              <a:lnSpc>
                <a:spcPct val="150000"/>
              </a:lnSpc>
              <a:spcBef>
                <a:spcPts val="0"/>
              </a:spcBef>
            </a:pPr>
            <a:r>
              <a:rPr lang="en-US" kern="1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Why did no government service servants live? </a:t>
            </a:r>
            <a:endParaRPr lang="en-US" kern="100" dirty="0">
              <a:solidFill>
                <a:srgbClr val="FFC000"/>
              </a:solidFill>
              <a:latin typeface="Times New Roman" panose="02020603050405020304" pitchFamily="18" charset="0"/>
              <a:ea typeface="Calibri" panose="020F0502020204030204" pitchFamily="34" charset="0"/>
              <a:cs typeface="Times New Roman" panose="02020603050405020304" pitchFamily="18" charset="0"/>
            </a:endParaRPr>
          </a:p>
          <a:p>
            <a:pPr marL="914400" lvl="1" indent="-457200" algn="just">
              <a:lnSpc>
                <a:spcPct val="150000"/>
              </a:lnSpc>
              <a:spcBef>
                <a:spcPts val="0"/>
              </a:spcBef>
            </a:pPr>
            <a:r>
              <a:rPr lang="en-US"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how did the residents of Quarry Hill pay their rent? </a:t>
            </a:r>
          </a:p>
          <a:p>
            <a:pPr marL="914400" lvl="1" indent="-457200" algn="just">
              <a:lnSpc>
                <a:spcPct val="150000"/>
              </a:lnSpc>
              <a:spcBef>
                <a:spcPts val="0"/>
              </a:spcBef>
            </a:pPr>
            <a:r>
              <a:rPr lang="en-US" kern="1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What were the reasons behind the residents' lack of concern for cleanliness? </a:t>
            </a:r>
            <a:endParaRPr lang="en-US" kern="100" dirty="0">
              <a:solidFill>
                <a:srgbClr val="FFC000"/>
              </a:solidFill>
              <a:latin typeface="Times New Roman" panose="02020603050405020304" pitchFamily="18" charset="0"/>
              <a:ea typeface="Calibri" panose="020F0502020204030204" pitchFamily="34" charset="0"/>
              <a:cs typeface="Times New Roman" panose="02020603050405020304" pitchFamily="18" charset="0"/>
            </a:endParaRPr>
          </a:p>
          <a:p>
            <a:pPr marL="914400" lvl="1" indent="-457200" algn="just">
              <a:lnSpc>
                <a:spcPct val="150000"/>
              </a:lnSpc>
              <a:spcBef>
                <a:spcPts val="0"/>
              </a:spcBef>
            </a:pPr>
            <a:r>
              <a:rPr lang="en-US"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What medical facilities were available to the residents? </a:t>
            </a:r>
            <a:endParaRPr lang="en-US"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914400" lvl="1" indent="-457200" algn="just">
              <a:lnSpc>
                <a:spcPct val="150000"/>
              </a:lnSpc>
              <a:spcBef>
                <a:spcPts val="0"/>
              </a:spcBef>
            </a:pPr>
            <a:r>
              <a:rPr lang="en-US" kern="100" dirty="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rPr>
              <a:t>What was the impact of having only four teachers among the occupiers on education?</a:t>
            </a:r>
          </a:p>
          <a:p>
            <a:pPr marL="914400" lvl="1" indent="-457200" algn="just">
              <a:lnSpc>
                <a:spcPct val="150000"/>
              </a:lnSpc>
              <a:spcBef>
                <a:spcPts val="0"/>
              </a:spcBef>
            </a:pPr>
            <a:r>
              <a:rPr lang="en-US" kern="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Why did medical professionals like doctors and paramedics avoid renting houses</a:t>
            </a:r>
            <a:r>
              <a:rPr lang="en-US"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p>
          <a:p>
            <a:pPr marL="914400" lvl="1" indent="-457200" algn="just">
              <a:lnSpc>
                <a:spcPct val="150000"/>
              </a:lnSpc>
              <a:spcBef>
                <a:spcPts val="0"/>
              </a:spcBef>
            </a:pPr>
            <a:r>
              <a:rPr lang="en-US" sz="2400" dirty="0">
                <a:solidFill>
                  <a:srgbClr val="FFC000"/>
                </a:solidFill>
                <a:latin typeface="Times New Roman" panose="02020603050405020304" pitchFamily="18" charset="0"/>
                <a:cs typeface="Times New Roman" panose="02020603050405020304" pitchFamily="18" charset="0"/>
              </a:rPr>
              <a:t>How different jobs impacted the average life expectancy of  residents?</a:t>
            </a: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8758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545966-4B72-8088-099B-580BE61D9ABF}"/>
              </a:ext>
            </a:extLst>
          </p:cNvPr>
          <p:cNvSpPr>
            <a:spLocks noGrp="1"/>
          </p:cNvSpPr>
          <p:nvPr>
            <p:ph idx="1"/>
          </p:nvPr>
        </p:nvSpPr>
        <p:spPr>
          <a:xfrm>
            <a:off x="564203" y="725627"/>
            <a:ext cx="11492329" cy="5675173"/>
          </a:xfrm>
        </p:spPr>
        <p:txBody>
          <a:bodyPr>
            <a:normAutofit/>
          </a:bodyPr>
          <a:lstStyle/>
          <a:p>
            <a:pPr marL="0" marR="0" indent="0">
              <a:lnSpc>
                <a:spcPct val="150000"/>
              </a:lnSpc>
              <a:spcBef>
                <a:spcPts val="0"/>
              </a:spcBef>
              <a:spcAft>
                <a:spcPts val="0"/>
              </a:spcAft>
              <a:buNone/>
            </a:pPr>
            <a:r>
              <a:rPr lang="en-US" sz="2400" b="1" i="1" kern="100" dirty="0">
                <a:solidFill>
                  <a:schemeClr val="bg1"/>
                </a:solidFill>
                <a:effectLst/>
                <a:latin typeface="Calibri" panose="020F0502020204030204" pitchFamily="34" charset="0"/>
                <a:ea typeface="Calibri" panose="020F0502020204030204" pitchFamily="34" charset="0"/>
              </a:rPr>
              <a:t>Jeeves, W.J. November 1900a. Quarry Hill Unhealthy Area, 1900. Leeds: Jowett &amp; </a:t>
            </a:r>
            <a:r>
              <a:rPr lang="en-US" sz="2400" b="1" i="1" kern="100" dirty="0" err="1">
                <a:solidFill>
                  <a:schemeClr val="bg1"/>
                </a:solidFill>
                <a:effectLst/>
                <a:latin typeface="Calibri" panose="020F0502020204030204" pitchFamily="34" charset="0"/>
                <a:ea typeface="Calibri" panose="020F0502020204030204" pitchFamily="34" charset="0"/>
              </a:rPr>
              <a:t>Sowry</a:t>
            </a:r>
            <a:r>
              <a:rPr lang="en-US" sz="2400" b="1" i="1" kern="100" dirty="0">
                <a:solidFill>
                  <a:schemeClr val="bg1"/>
                </a:solidFill>
                <a:effectLst/>
                <a:latin typeface="Calibri" panose="020F0502020204030204" pitchFamily="34" charset="0"/>
                <a:ea typeface="Calibri" panose="020F0502020204030204" pitchFamily="34" charset="0"/>
              </a:rPr>
              <a:t>, Printers.</a:t>
            </a:r>
          </a:p>
          <a:p>
            <a:pPr marL="0" marR="0" indent="0">
              <a:lnSpc>
                <a:spcPct val="150000"/>
              </a:lnSpc>
              <a:spcBef>
                <a:spcPts val="0"/>
              </a:spcBef>
              <a:spcAft>
                <a:spcPts val="0"/>
              </a:spcAft>
              <a:buNone/>
            </a:pPr>
            <a:r>
              <a:rPr lang="en-US" sz="2400" b="1" i="1" kern="100" dirty="0">
                <a:solidFill>
                  <a:schemeClr val="bg1"/>
                </a:solidFill>
                <a:effectLst/>
                <a:latin typeface="Calibri" panose="020F0502020204030204" pitchFamily="34" charset="0"/>
                <a:ea typeface="Calibri" panose="020F0502020204030204" pitchFamily="34" charset="0"/>
              </a:rPr>
              <a:t>Jones, C. 2021. Yorkshire Historic. Available from: </a:t>
            </a:r>
            <a:r>
              <a:rPr lang="en-US" sz="2400" b="1" i="1" u="sng" kern="100" dirty="0">
                <a:solidFill>
                  <a:schemeClr val="bg1"/>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https://www.facebook.com/groups/598300550814880/posts/853341741977425/</a:t>
            </a:r>
            <a:endParaRPr lang="en-US" sz="2400" b="1" i="1" kern="100" dirty="0">
              <a:solidFill>
                <a:schemeClr val="bg1"/>
              </a:solidFill>
              <a:effectLst/>
              <a:latin typeface="Calibri" panose="020F0502020204030204" pitchFamily="34" charset="0"/>
              <a:ea typeface="Calibri" panose="020F0502020204030204" pitchFamily="34" charset="0"/>
            </a:endParaRPr>
          </a:p>
          <a:p>
            <a:pPr marL="0" marR="0" indent="0">
              <a:lnSpc>
                <a:spcPct val="150000"/>
              </a:lnSpc>
              <a:spcBef>
                <a:spcPts val="0"/>
              </a:spcBef>
              <a:spcAft>
                <a:spcPts val="0"/>
              </a:spcAft>
              <a:buNone/>
            </a:pPr>
            <a:r>
              <a:rPr lang="en-US" sz="2400" b="1" i="1" kern="100" dirty="0" err="1">
                <a:solidFill>
                  <a:schemeClr val="bg1"/>
                </a:solidFill>
                <a:effectLst/>
                <a:latin typeface="Calibri" panose="020F0502020204030204" pitchFamily="34" charset="0"/>
                <a:ea typeface="Calibri" panose="020F0502020204030204" pitchFamily="34" charset="0"/>
              </a:rPr>
              <a:t>Leodis</a:t>
            </a:r>
            <a:r>
              <a:rPr lang="en-US" sz="2400" b="1" i="1" kern="100" dirty="0">
                <a:solidFill>
                  <a:schemeClr val="bg1"/>
                </a:solidFill>
                <a:effectLst/>
                <a:latin typeface="Calibri" panose="020F0502020204030204" pitchFamily="34" charset="0"/>
                <a:ea typeface="Calibri" panose="020F0502020204030204" pitchFamily="34" charset="0"/>
              </a:rPr>
              <a:t> by Leeds Libraries. [Online]. Available from: </a:t>
            </a:r>
            <a:r>
              <a:rPr lang="en-US" sz="2400" b="1" i="1" u="sng" kern="100" dirty="0">
                <a:solidFill>
                  <a:schemeClr val="bg1"/>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https://www.leodis.net/</a:t>
            </a:r>
            <a:endParaRPr lang="en-US" sz="2400" b="1" i="1" kern="100" dirty="0">
              <a:solidFill>
                <a:schemeClr val="bg1"/>
              </a:solidFill>
              <a:effectLst/>
              <a:latin typeface="Calibri" panose="020F0502020204030204" pitchFamily="34" charset="0"/>
              <a:ea typeface="Calibri" panose="020F0502020204030204" pitchFamily="34" charset="0"/>
            </a:endParaRPr>
          </a:p>
          <a:p>
            <a:pPr marL="0" marR="0" indent="0">
              <a:lnSpc>
                <a:spcPct val="150000"/>
              </a:lnSpc>
              <a:spcBef>
                <a:spcPts val="0"/>
              </a:spcBef>
              <a:spcAft>
                <a:spcPts val="0"/>
              </a:spcAft>
              <a:buNone/>
            </a:pPr>
            <a:r>
              <a:rPr lang="en-US" sz="2400" b="1" i="1" kern="100" dirty="0">
                <a:solidFill>
                  <a:schemeClr val="bg1"/>
                </a:solidFill>
                <a:effectLst/>
                <a:latin typeface="Calibri" panose="020F0502020204030204" pitchFamily="34" charset="0"/>
                <a:ea typeface="Calibri" panose="020F0502020204030204" pitchFamily="34" charset="0"/>
              </a:rPr>
              <a:t>Memories of Quarry Hill. 2013. McGuire, M. dir.</a:t>
            </a:r>
          </a:p>
          <a:p>
            <a:pPr marL="0" marR="0" indent="0">
              <a:lnSpc>
                <a:spcPct val="150000"/>
              </a:lnSpc>
              <a:spcBef>
                <a:spcPts val="0"/>
              </a:spcBef>
              <a:spcAft>
                <a:spcPts val="1000"/>
              </a:spcAft>
              <a:buNone/>
            </a:pPr>
            <a:r>
              <a:rPr lang="en-US" sz="2400" b="1" i="1" kern="100" dirty="0" err="1">
                <a:solidFill>
                  <a:schemeClr val="bg1"/>
                </a:solidFill>
                <a:effectLst/>
                <a:latin typeface="Calibri" panose="020F0502020204030204" pitchFamily="34" charset="0"/>
                <a:ea typeface="Calibri" panose="020F0502020204030204" pitchFamily="34" charset="0"/>
              </a:rPr>
              <a:t>Ravetz</a:t>
            </a:r>
            <a:r>
              <a:rPr lang="en-US" sz="2400" b="1" i="1" kern="100" dirty="0">
                <a:solidFill>
                  <a:schemeClr val="bg1"/>
                </a:solidFill>
                <a:effectLst/>
                <a:latin typeface="Calibri" panose="020F0502020204030204" pitchFamily="34" charset="0"/>
                <a:ea typeface="Calibri" panose="020F0502020204030204" pitchFamily="34" charset="0"/>
              </a:rPr>
              <a:t>, A. 2013. Model Estate (Routledge Revivals): Planned Housing at Quarry Hill, Leeds.  Routledge.</a:t>
            </a:r>
          </a:p>
          <a:p>
            <a:pPr marL="0" marR="0" indent="0">
              <a:lnSpc>
                <a:spcPct val="150000"/>
              </a:lnSpc>
              <a:spcBef>
                <a:spcPts val="0"/>
              </a:spcBef>
              <a:spcAft>
                <a:spcPts val="0"/>
              </a:spcAft>
              <a:buNone/>
            </a:pPr>
            <a:endParaRPr lang="en-US" sz="2400" b="1" i="1" kern="100" dirty="0">
              <a:solidFill>
                <a:schemeClr val="bg1"/>
              </a:solidFill>
              <a:effectLst/>
              <a:latin typeface="Calibri" panose="020F0502020204030204" pitchFamily="34" charset="0"/>
              <a:ea typeface="Calibri" panose="020F0502020204030204" pitchFamily="34" charset="0"/>
            </a:endParaRPr>
          </a:p>
        </p:txBody>
      </p:sp>
      <p:sp>
        <p:nvSpPr>
          <p:cNvPr id="3" name="Title 1">
            <a:extLst>
              <a:ext uri="{FF2B5EF4-FFF2-40B4-BE49-F238E27FC236}">
                <a16:creationId xmlns:a16="http://schemas.microsoft.com/office/drawing/2014/main" id="{81447AE5-C6D6-55AC-4F6C-BDB5732AF24C}"/>
              </a:ext>
            </a:extLst>
          </p:cNvPr>
          <p:cNvSpPr txBox="1">
            <a:spLocks/>
          </p:cNvSpPr>
          <p:nvPr/>
        </p:nvSpPr>
        <p:spPr>
          <a:xfrm>
            <a:off x="118533" y="16938"/>
            <a:ext cx="11937999" cy="7086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just" rtl="0">
              <a:lnSpc>
                <a:spcPct val="150000"/>
              </a:lnSpc>
              <a:spcBef>
                <a:spcPts val="0"/>
              </a:spcBef>
              <a:spcAft>
                <a:spcPts val="0"/>
              </a:spcAft>
            </a:pPr>
            <a:r>
              <a:rPr lang="en-US" sz="3000" b="1" i="1" kern="0" dirty="0">
                <a:solidFill>
                  <a:srgbClr val="FFC000"/>
                </a:solidFill>
                <a:effectLst/>
                <a:latin typeface="Times New Roman" panose="02020603050405020304" pitchFamily="18" charset="0"/>
                <a:ea typeface="Times New Roman" panose="02020603050405020304" pitchFamily="18" charset="0"/>
                <a:cs typeface="Arial" panose="020B0604020202020204" pitchFamily="34" charset="0"/>
              </a:rPr>
              <a:t>References</a:t>
            </a:r>
            <a:endParaRPr lang="en-US" sz="3000" b="1" i="1" kern="100" dirty="0">
              <a:solidFill>
                <a:srgbClr val="FFC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0850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81A8FC2A-178A-7CF1-9441-3739969F0DB0}"/>
              </a:ext>
            </a:extLst>
          </p:cNvPr>
          <p:cNvSpPr/>
          <p:nvPr/>
        </p:nvSpPr>
        <p:spPr>
          <a:xfrm>
            <a:off x="77489" y="78508"/>
            <a:ext cx="6033771" cy="17757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rgbClr val="FFFF00"/>
                </a:solidFill>
                <a:latin typeface="Calibri" panose="020F0502020204030204" pitchFamily="34" charset="0"/>
                <a:cs typeface="Calibri" panose="020F0502020204030204" pitchFamily="34" charset="0"/>
              </a:rPr>
              <a:t>QUARRY HILL UNHEALTHY AREA, 1900. BOOK OF REFERENCE. VOLUME I</a:t>
            </a:r>
          </a:p>
        </p:txBody>
      </p:sp>
      <p:sp>
        <p:nvSpPr>
          <p:cNvPr id="4" name="Rounded Rectangle 1">
            <a:extLst>
              <a:ext uri="{FF2B5EF4-FFF2-40B4-BE49-F238E27FC236}">
                <a16:creationId xmlns:a16="http://schemas.microsoft.com/office/drawing/2014/main" id="{689F3DF3-F896-3D99-9608-F199836F22F9}"/>
              </a:ext>
            </a:extLst>
          </p:cNvPr>
          <p:cNvSpPr/>
          <p:nvPr/>
        </p:nvSpPr>
        <p:spPr>
          <a:xfrm>
            <a:off x="8199633" y="6585211"/>
            <a:ext cx="3895607" cy="19489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rgbClr val="FFFF00"/>
                </a:solidFill>
                <a:latin typeface="Calibri" panose="020F0502020204030204" pitchFamily="34" charset="0"/>
                <a:cs typeface="Calibri" panose="020F0502020204030204" pitchFamily="34" charset="0"/>
              </a:rPr>
              <a:t>COMM5780M DIGITAL PRACTICES</a:t>
            </a:r>
          </a:p>
        </p:txBody>
      </p:sp>
      <p:pic>
        <p:nvPicPr>
          <p:cNvPr id="6" name="Picture 5" descr="A picture containing outdoor, ground, scene, way&#10;&#10;Description automatically generated">
            <a:extLst>
              <a:ext uri="{FF2B5EF4-FFF2-40B4-BE49-F238E27FC236}">
                <a16:creationId xmlns:a16="http://schemas.microsoft.com/office/drawing/2014/main" id="{42B4CA23-0354-457C-2FF1-06DA6DFA3F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5035" y="3049037"/>
            <a:ext cx="989814" cy="819483"/>
          </a:xfrm>
          <a:prstGeom prst="rect">
            <a:avLst/>
          </a:prstGeom>
        </p:spPr>
      </p:pic>
      <p:pic>
        <p:nvPicPr>
          <p:cNvPr id="10" name="Picture 9" descr="A picture containing outdoor, ground, building, house&#10;&#10;Description automatically generated">
            <a:extLst>
              <a:ext uri="{FF2B5EF4-FFF2-40B4-BE49-F238E27FC236}">
                <a16:creationId xmlns:a16="http://schemas.microsoft.com/office/drawing/2014/main" id="{33D271C3-3F6D-05E8-5CD4-CC4AF2905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320" y="4889727"/>
            <a:ext cx="1672153" cy="1254115"/>
          </a:xfrm>
          <a:prstGeom prst="rect">
            <a:avLst/>
          </a:prstGeom>
        </p:spPr>
      </p:pic>
      <p:pic>
        <p:nvPicPr>
          <p:cNvPr id="14" name="Picture 13" descr="A picture containing outdoor, old, stone&#10;&#10;Description automatically generated">
            <a:extLst>
              <a:ext uri="{FF2B5EF4-FFF2-40B4-BE49-F238E27FC236}">
                <a16:creationId xmlns:a16="http://schemas.microsoft.com/office/drawing/2014/main" id="{8D53B393-A58E-5C93-947F-8E8DDA9603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8735" y="2099187"/>
            <a:ext cx="1672153" cy="1638711"/>
          </a:xfrm>
          <a:prstGeom prst="rect">
            <a:avLst/>
          </a:prstGeom>
        </p:spPr>
      </p:pic>
      <p:pic>
        <p:nvPicPr>
          <p:cNvPr id="18" name="Picture 17" descr="A picture containing sky, outdoor, road, way&#10;&#10;Description automatically generated">
            <a:extLst>
              <a:ext uri="{FF2B5EF4-FFF2-40B4-BE49-F238E27FC236}">
                <a16:creationId xmlns:a16="http://schemas.microsoft.com/office/drawing/2014/main" id="{F498A5B2-FFB5-D79F-3973-20A55F0A78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7480" y="4582746"/>
            <a:ext cx="1672153" cy="1123686"/>
          </a:xfrm>
          <a:prstGeom prst="rect">
            <a:avLst/>
          </a:prstGeom>
        </p:spPr>
      </p:pic>
      <p:pic>
        <p:nvPicPr>
          <p:cNvPr id="22" name="Picture 21" descr="A picture containing outdoor, old, white&#10;&#10;Description automatically generated">
            <a:extLst>
              <a:ext uri="{FF2B5EF4-FFF2-40B4-BE49-F238E27FC236}">
                <a16:creationId xmlns:a16="http://schemas.microsoft.com/office/drawing/2014/main" id="{E01D0DCF-D23A-FBC3-E293-F9840BFD27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3847" y="3199645"/>
            <a:ext cx="1672153" cy="1331033"/>
          </a:xfrm>
          <a:prstGeom prst="rect">
            <a:avLst/>
          </a:prstGeom>
        </p:spPr>
      </p:pic>
      <p:pic>
        <p:nvPicPr>
          <p:cNvPr id="27" name="Picture 26" descr="A black and white photo of a house with a fence around it&#10;&#10;Description automatically generated with low confidence">
            <a:extLst>
              <a:ext uri="{FF2B5EF4-FFF2-40B4-BE49-F238E27FC236}">
                <a16:creationId xmlns:a16="http://schemas.microsoft.com/office/drawing/2014/main" id="{1BB2CDC6-E01F-5C63-4E6D-46FFD75BC4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84348" y="2629794"/>
            <a:ext cx="2023305" cy="1598412"/>
          </a:xfrm>
          <a:prstGeom prst="rect">
            <a:avLst/>
          </a:prstGeom>
        </p:spPr>
      </p:pic>
      <p:pic>
        <p:nvPicPr>
          <p:cNvPr id="28" name="Picture 27" descr="A group of people standing outside a building&#10;&#10;Description automatically generated with medium confidence">
            <a:extLst>
              <a:ext uri="{FF2B5EF4-FFF2-40B4-BE49-F238E27FC236}">
                <a16:creationId xmlns:a16="http://schemas.microsoft.com/office/drawing/2014/main" id="{2DBAE89D-2F0F-FB2F-02FC-652C75804C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37928" y="1918758"/>
            <a:ext cx="1606743" cy="2185169"/>
          </a:xfrm>
          <a:prstGeom prst="rect">
            <a:avLst/>
          </a:prstGeom>
        </p:spPr>
      </p:pic>
      <p:pic>
        <p:nvPicPr>
          <p:cNvPr id="29" name="Picture 28" descr="A picture containing building, outdoor, ground, brick&#10;&#10;Description automatically generated">
            <a:extLst>
              <a:ext uri="{FF2B5EF4-FFF2-40B4-BE49-F238E27FC236}">
                <a16:creationId xmlns:a16="http://schemas.microsoft.com/office/drawing/2014/main" id="{C8A0BCCF-AEC9-2022-AE61-F17B95787A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21043" y="3107273"/>
            <a:ext cx="2023305" cy="1582225"/>
          </a:xfrm>
          <a:prstGeom prst="rect">
            <a:avLst/>
          </a:prstGeom>
        </p:spPr>
      </p:pic>
      <p:pic>
        <p:nvPicPr>
          <p:cNvPr id="30" name="Picture 29" descr="A picture containing outdoor, way, sidewalk, black&#10;&#10;Description automatically generated">
            <a:extLst>
              <a:ext uri="{FF2B5EF4-FFF2-40B4-BE49-F238E27FC236}">
                <a16:creationId xmlns:a16="http://schemas.microsoft.com/office/drawing/2014/main" id="{1759B8E8-CB25-8D39-51A0-26A5A766DD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09141" y="2457782"/>
            <a:ext cx="2023305" cy="1505340"/>
          </a:xfrm>
          <a:prstGeom prst="rect">
            <a:avLst/>
          </a:prstGeom>
        </p:spPr>
      </p:pic>
      <p:pic>
        <p:nvPicPr>
          <p:cNvPr id="31" name="Picture 30" descr="A picture containing outdoor, way, street, sidewalk&#10;&#10;Description automatically generated">
            <a:extLst>
              <a:ext uri="{FF2B5EF4-FFF2-40B4-BE49-F238E27FC236}">
                <a16:creationId xmlns:a16="http://schemas.microsoft.com/office/drawing/2014/main" id="{B8D16DA3-1C0C-34FB-D6C5-02E909B672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00485" y="3872460"/>
            <a:ext cx="1520139" cy="1140105"/>
          </a:xfrm>
          <a:prstGeom prst="rect">
            <a:avLst/>
          </a:prstGeom>
        </p:spPr>
      </p:pic>
      <p:pic>
        <p:nvPicPr>
          <p:cNvPr id="32" name="Picture 31" descr="A picture containing outdoor, old, white, dirt&#10;&#10;Description automatically generated">
            <a:extLst>
              <a:ext uri="{FF2B5EF4-FFF2-40B4-BE49-F238E27FC236}">
                <a16:creationId xmlns:a16="http://schemas.microsoft.com/office/drawing/2014/main" id="{66F50AE9-7B3F-2ED0-7347-5DD905152A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1517" y="3177230"/>
            <a:ext cx="1762981" cy="1371600"/>
          </a:xfrm>
          <a:prstGeom prst="rect">
            <a:avLst/>
          </a:prstGeom>
        </p:spPr>
      </p:pic>
      <p:pic>
        <p:nvPicPr>
          <p:cNvPr id="33" name="Picture 32" descr="A picture containing outdoor, building, ground, old&#10;&#10;Description automatically generated">
            <a:extLst>
              <a:ext uri="{FF2B5EF4-FFF2-40B4-BE49-F238E27FC236}">
                <a16:creationId xmlns:a16="http://schemas.microsoft.com/office/drawing/2014/main" id="{1228115F-9911-0744-F740-F02C2A1F520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05327" y="1157962"/>
            <a:ext cx="1520139" cy="1121864"/>
          </a:xfrm>
          <a:prstGeom prst="rect">
            <a:avLst/>
          </a:prstGeom>
        </p:spPr>
      </p:pic>
      <p:pic>
        <p:nvPicPr>
          <p:cNvPr id="34" name="Picture 33" descr="A picture containing outdoor, ground, building, house&#10;&#10;Description automatically generated">
            <a:extLst>
              <a:ext uri="{FF2B5EF4-FFF2-40B4-BE49-F238E27FC236}">
                <a16:creationId xmlns:a16="http://schemas.microsoft.com/office/drawing/2014/main" id="{B4346806-D451-256F-B436-2717548AD3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7252" y="2722925"/>
            <a:ext cx="1520139" cy="1140105"/>
          </a:xfrm>
          <a:prstGeom prst="rect">
            <a:avLst/>
          </a:prstGeom>
        </p:spPr>
      </p:pic>
      <p:pic>
        <p:nvPicPr>
          <p:cNvPr id="35" name="Picture 34" descr="A black and white photo of a street with buildings on either side&#10;&#10;Description automatically generated with low confidence">
            <a:extLst>
              <a:ext uri="{FF2B5EF4-FFF2-40B4-BE49-F238E27FC236}">
                <a16:creationId xmlns:a16="http://schemas.microsoft.com/office/drawing/2014/main" id="{5C6D9730-4756-BF5A-CAAF-47F1AD43532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17922" y="4042463"/>
            <a:ext cx="2023305" cy="1606505"/>
          </a:xfrm>
          <a:prstGeom prst="rect">
            <a:avLst/>
          </a:prstGeom>
        </p:spPr>
      </p:pic>
      <p:pic>
        <p:nvPicPr>
          <p:cNvPr id="36" name="Picture 35" descr="A picture containing outdoor, sky, grass, field&#10;&#10;Description automatically generated">
            <a:extLst>
              <a:ext uri="{FF2B5EF4-FFF2-40B4-BE49-F238E27FC236}">
                <a16:creationId xmlns:a16="http://schemas.microsoft.com/office/drawing/2014/main" id="{6657D2C7-76C1-3A8C-E482-FBE31B785EA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00182" y="599570"/>
            <a:ext cx="1520139" cy="1009373"/>
          </a:xfrm>
          <a:prstGeom prst="rect">
            <a:avLst/>
          </a:prstGeom>
        </p:spPr>
      </p:pic>
      <p:pic>
        <p:nvPicPr>
          <p:cNvPr id="37" name="Picture 36" descr="A black and white photo of a street with buildings on both sides&#10;&#10;Description automatically generated with low confidence">
            <a:extLst>
              <a:ext uri="{FF2B5EF4-FFF2-40B4-BE49-F238E27FC236}">
                <a16:creationId xmlns:a16="http://schemas.microsoft.com/office/drawing/2014/main" id="{A91974E4-9875-C10B-43D2-E2183A7C864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085331" y="1779865"/>
            <a:ext cx="1655432" cy="2185169"/>
          </a:xfrm>
          <a:prstGeom prst="rect">
            <a:avLst/>
          </a:prstGeom>
        </p:spPr>
      </p:pic>
      <p:pic>
        <p:nvPicPr>
          <p:cNvPr id="38" name="Picture 37" descr="A picture containing outdoor, old, dirt, railroad&#10;&#10;Description automatically generated">
            <a:extLst>
              <a:ext uri="{FF2B5EF4-FFF2-40B4-BE49-F238E27FC236}">
                <a16:creationId xmlns:a16="http://schemas.microsoft.com/office/drawing/2014/main" id="{408548E1-F1A5-F05E-3484-3A57821F11C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26046" y="2098719"/>
            <a:ext cx="2023305" cy="1586271"/>
          </a:xfrm>
          <a:prstGeom prst="rect">
            <a:avLst/>
          </a:prstGeom>
        </p:spPr>
      </p:pic>
      <p:pic>
        <p:nvPicPr>
          <p:cNvPr id="39" name="Picture 38" descr="A picture containing outdoor, way, scene, sidewalk&#10;&#10;Description automatically generated">
            <a:extLst>
              <a:ext uri="{FF2B5EF4-FFF2-40B4-BE49-F238E27FC236}">
                <a16:creationId xmlns:a16="http://schemas.microsoft.com/office/drawing/2014/main" id="{28590881-B306-2719-4AA1-82CDAF2EA0C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313609" y="5272781"/>
            <a:ext cx="1520139" cy="1191789"/>
          </a:xfrm>
          <a:prstGeom prst="rect">
            <a:avLst/>
          </a:prstGeom>
        </p:spPr>
      </p:pic>
      <p:pic>
        <p:nvPicPr>
          <p:cNvPr id="40" name="Picture 39" descr="A group of people standing outside a building&#10;&#10;Description automatically generated with medium confidence">
            <a:extLst>
              <a:ext uri="{FF2B5EF4-FFF2-40B4-BE49-F238E27FC236}">
                <a16:creationId xmlns:a16="http://schemas.microsoft.com/office/drawing/2014/main" id="{DE09B015-7C34-A8C5-54B5-D3735BE45EE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136973" y="5175097"/>
            <a:ext cx="2023305" cy="1327289"/>
          </a:xfrm>
          <a:prstGeom prst="rect">
            <a:avLst/>
          </a:prstGeom>
        </p:spPr>
      </p:pic>
      <p:pic>
        <p:nvPicPr>
          <p:cNvPr id="41" name="Picture 40" descr="A picture containing outdoor, old, stone&#10;&#10;Description automatically generated">
            <a:extLst>
              <a:ext uri="{FF2B5EF4-FFF2-40B4-BE49-F238E27FC236}">
                <a16:creationId xmlns:a16="http://schemas.microsoft.com/office/drawing/2014/main" id="{BE558D14-865E-7173-88CC-64C63178C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5524" y="1524167"/>
            <a:ext cx="2023305" cy="1982840"/>
          </a:xfrm>
          <a:prstGeom prst="rect">
            <a:avLst/>
          </a:prstGeom>
        </p:spPr>
      </p:pic>
      <p:pic>
        <p:nvPicPr>
          <p:cNvPr id="42" name="Picture 41" descr="A picture containing sky, outdoor, black, white&#10;&#10;Description automatically generated">
            <a:extLst>
              <a:ext uri="{FF2B5EF4-FFF2-40B4-BE49-F238E27FC236}">
                <a16:creationId xmlns:a16="http://schemas.microsoft.com/office/drawing/2014/main" id="{C0CA8CC3-3266-275F-AA0A-CC45514CEE7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799753" y="1262128"/>
            <a:ext cx="1520139" cy="1143145"/>
          </a:xfrm>
          <a:prstGeom prst="rect">
            <a:avLst/>
          </a:prstGeom>
        </p:spPr>
      </p:pic>
      <p:pic>
        <p:nvPicPr>
          <p:cNvPr id="43" name="Picture 42" descr="A picture containing sky, outdoor, road, way&#10;&#10;Description automatically generated">
            <a:extLst>
              <a:ext uri="{FF2B5EF4-FFF2-40B4-BE49-F238E27FC236}">
                <a16:creationId xmlns:a16="http://schemas.microsoft.com/office/drawing/2014/main" id="{EC720734-5C40-378C-2078-A1AA50C35D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2827" y="3963122"/>
            <a:ext cx="2023305" cy="1359661"/>
          </a:xfrm>
          <a:prstGeom prst="rect">
            <a:avLst/>
          </a:prstGeom>
        </p:spPr>
      </p:pic>
      <p:pic>
        <p:nvPicPr>
          <p:cNvPr id="44" name="Picture 43" descr="A black and white photo of a building with a flag from the roof&#10;&#10;Description automatically generated with low confidence">
            <a:extLst>
              <a:ext uri="{FF2B5EF4-FFF2-40B4-BE49-F238E27FC236}">
                <a16:creationId xmlns:a16="http://schemas.microsoft.com/office/drawing/2014/main" id="{CC457B82-CDCD-97B4-E35F-E75B8430F40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82735" y="4349118"/>
            <a:ext cx="1712516" cy="2185169"/>
          </a:xfrm>
          <a:prstGeom prst="rect">
            <a:avLst/>
          </a:prstGeom>
        </p:spPr>
      </p:pic>
      <p:pic>
        <p:nvPicPr>
          <p:cNvPr id="45" name="Picture 44" descr="A picture containing outdoor, old, white&#10;&#10;Description automatically generated">
            <a:extLst>
              <a:ext uri="{FF2B5EF4-FFF2-40B4-BE49-F238E27FC236}">
                <a16:creationId xmlns:a16="http://schemas.microsoft.com/office/drawing/2014/main" id="{8AD9A7E9-B682-3182-F7B6-8DF8D613F6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4030" y="3307249"/>
            <a:ext cx="2023305" cy="1610550"/>
          </a:xfrm>
          <a:prstGeom prst="rect">
            <a:avLst/>
          </a:prstGeom>
        </p:spPr>
      </p:pic>
      <p:pic>
        <p:nvPicPr>
          <p:cNvPr id="46" name="Picture 45" descr="A picture containing ground, outdoor, sky, boat&#10;&#10;Description automatically generated">
            <a:extLst>
              <a:ext uri="{FF2B5EF4-FFF2-40B4-BE49-F238E27FC236}">
                <a16:creationId xmlns:a16="http://schemas.microsoft.com/office/drawing/2014/main" id="{CDB4E174-86AB-B93D-A914-0D9A9A2554D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029421" y="3879049"/>
            <a:ext cx="2023305" cy="1408221"/>
          </a:xfrm>
          <a:prstGeom prst="rect">
            <a:avLst/>
          </a:prstGeom>
        </p:spPr>
      </p:pic>
      <p:pic>
        <p:nvPicPr>
          <p:cNvPr id="47" name="Picture 46" descr="A picture containing sky, outdoor, city, railroad&#10;&#10;Description automatically generated">
            <a:extLst>
              <a:ext uri="{FF2B5EF4-FFF2-40B4-BE49-F238E27FC236}">
                <a16:creationId xmlns:a16="http://schemas.microsoft.com/office/drawing/2014/main" id="{110DBDA2-5B09-C12B-1E68-04295996391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111835" y="5109318"/>
            <a:ext cx="1520139" cy="1079300"/>
          </a:xfrm>
          <a:prstGeom prst="rect">
            <a:avLst/>
          </a:prstGeom>
        </p:spPr>
      </p:pic>
      <p:pic>
        <p:nvPicPr>
          <p:cNvPr id="48" name="Picture 47" descr="A picture containing building, outdoor, brick, old&#10;&#10;Description automatically generated">
            <a:extLst>
              <a:ext uri="{FF2B5EF4-FFF2-40B4-BE49-F238E27FC236}">
                <a16:creationId xmlns:a16="http://schemas.microsoft.com/office/drawing/2014/main" id="{59F8758A-4E38-84FC-3FDD-39C74494FD7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189524" y="302497"/>
            <a:ext cx="2023305" cy="1387987"/>
          </a:xfrm>
          <a:prstGeom prst="rect">
            <a:avLst/>
          </a:prstGeom>
        </p:spPr>
      </p:pic>
      <p:pic>
        <p:nvPicPr>
          <p:cNvPr id="49" name="Picture 48" descr="A picture containing text, outdoor, sky, grass&#10;&#10;Description automatically generated">
            <a:extLst>
              <a:ext uri="{FF2B5EF4-FFF2-40B4-BE49-F238E27FC236}">
                <a16:creationId xmlns:a16="http://schemas.microsoft.com/office/drawing/2014/main" id="{EB95BD7E-7B36-DEC4-8BED-984F616DFFF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701865" y="4189181"/>
            <a:ext cx="2023305" cy="1153285"/>
          </a:xfrm>
          <a:prstGeom prst="rect">
            <a:avLst/>
          </a:prstGeom>
        </p:spPr>
      </p:pic>
      <p:pic>
        <p:nvPicPr>
          <p:cNvPr id="50" name="Picture 49" descr="A picture containing outdoor, ground, scene, way&#10;&#10;Description automatically generated">
            <a:extLst>
              <a:ext uri="{FF2B5EF4-FFF2-40B4-BE49-F238E27FC236}">
                <a16:creationId xmlns:a16="http://schemas.microsoft.com/office/drawing/2014/main" id="{78589FCE-818E-808E-A0E2-692232B87F7F}"/>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400576" y="3027310"/>
            <a:ext cx="1520139" cy="1036735"/>
          </a:xfrm>
          <a:prstGeom prst="rect">
            <a:avLst/>
          </a:prstGeom>
        </p:spPr>
      </p:pic>
      <p:pic>
        <p:nvPicPr>
          <p:cNvPr id="51" name="Picture 50" descr="A picture containing grass, outdoor, nature, field&#10;&#10;Description automatically generated">
            <a:extLst>
              <a:ext uri="{FF2B5EF4-FFF2-40B4-BE49-F238E27FC236}">
                <a16:creationId xmlns:a16="http://schemas.microsoft.com/office/drawing/2014/main" id="{FD11156D-D021-CEB1-36AB-DAE688903552}"/>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562659" y="4221559"/>
            <a:ext cx="2023305" cy="1315149"/>
          </a:xfrm>
          <a:prstGeom prst="rect">
            <a:avLst/>
          </a:prstGeom>
        </p:spPr>
      </p:pic>
      <p:pic>
        <p:nvPicPr>
          <p:cNvPr id="52" name="Picture 51" descr="A picture containing ground, outdoor, sky, dirt&#10;&#10;Description automatically generated">
            <a:extLst>
              <a:ext uri="{FF2B5EF4-FFF2-40B4-BE49-F238E27FC236}">
                <a16:creationId xmlns:a16="http://schemas.microsoft.com/office/drawing/2014/main" id="{E410EC3F-A936-737F-3282-ECC73113A366}"/>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472888" y="5036289"/>
            <a:ext cx="2023305" cy="1460826"/>
          </a:xfrm>
          <a:prstGeom prst="rect">
            <a:avLst/>
          </a:prstGeom>
        </p:spPr>
      </p:pic>
      <p:pic>
        <p:nvPicPr>
          <p:cNvPr id="53" name="Picture 52" descr="A picture containing building, outdoor, snow, house&#10;&#10;Description automatically generated">
            <a:extLst>
              <a:ext uri="{FF2B5EF4-FFF2-40B4-BE49-F238E27FC236}">
                <a16:creationId xmlns:a16="http://schemas.microsoft.com/office/drawing/2014/main" id="{7ED38180-77D1-A652-5126-ECF945681AC5}"/>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138080" y="4689498"/>
            <a:ext cx="1520139" cy="1231313"/>
          </a:xfrm>
          <a:prstGeom prst="rect">
            <a:avLst/>
          </a:prstGeom>
        </p:spPr>
      </p:pic>
      <p:sp>
        <p:nvSpPr>
          <p:cNvPr id="54" name="Title 1">
            <a:extLst>
              <a:ext uri="{FF2B5EF4-FFF2-40B4-BE49-F238E27FC236}">
                <a16:creationId xmlns:a16="http://schemas.microsoft.com/office/drawing/2014/main" id="{8AA54421-0819-1D55-BB36-103CC852277C}"/>
              </a:ext>
            </a:extLst>
          </p:cNvPr>
          <p:cNvSpPr txBox="1">
            <a:spLocks/>
          </p:cNvSpPr>
          <p:nvPr/>
        </p:nvSpPr>
        <p:spPr>
          <a:xfrm>
            <a:off x="600075" y="596674"/>
            <a:ext cx="10991850"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4800" b="1" dirty="0">
                <a:solidFill>
                  <a:srgbClr val="FFC000"/>
                </a:solidFill>
                <a:latin typeface="Times New Roman" panose="02020603050405020304" pitchFamily="18" charset="0"/>
                <a:cs typeface="Times New Roman" panose="02020603050405020304" pitchFamily="18" charset="0"/>
              </a:rPr>
              <a:t>Thank You…….</a:t>
            </a:r>
          </a:p>
        </p:txBody>
      </p:sp>
    </p:spTree>
    <p:extLst>
      <p:ext uri="{BB962C8B-B14F-4D97-AF65-F5344CB8AC3E}">
        <p14:creationId xmlns:p14="http://schemas.microsoft.com/office/powerpoint/2010/main" val="32496943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E17ABC-0C45-0490-0E70-B58131DD3B07}"/>
              </a:ext>
            </a:extLst>
          </p:cNvPr>
          <p:cNvSpPr>
            <a:spLocks noGrp="1"/>
          </p:cNvSpPr>
          <p:nvPr>
            <p:ph idx="1"/>
          </p:nvPr>
        </p:nvSpPr>
        <p:spPr>
          <a:xfrm>
            <a:off x="84669" y="1321578"/>
            <a:ext cx="11921064" cy="2494915"/>
          </a:xfrm>
        </p:spPr>
        <p:txBody>
          <a:bodyPr>
            <a:noAutofit/>
          </a:bodyPr>
          <a:lstStyle/>
          <a:p>
            <a:pPr marL="0" indent="0" algn="just">
              <a:lnSpc>
                <a:spcPct val="150000"/>
              </a:lnSpc>
              <a:buNone/>
            </a:pPr>
            <a:r>
              <a:rPr lang="en-US" sz="2400" dirty="0">
                <a:solidFill>
                  <a:schemeClr val="bg1"/>
                </a:solidFill>
                <a:latin typeface="Times New Roman" panose="02020603050405020304" pitchFamily="18" charset="0"/>
                <a:cs typeface="Times New Roman" panose="02020603050405020304" pitchFamily="18" charset="0"/>
              </a:rPr>
              <a:t>	Quarry Hill, was known for its industrialization in early 1900s, attracted skilled professionals from various parts of the World. Most of the occupants were low-income families and workers. After going through the available literature, these factors were found as major contributors to unhealthy outcomes .</a:t>
            </a:r>
          </a:p>
          <a:p>
            <a:pPr marL="0" indent="0" algn="just">
              <a:lnSpc>
                <a:spcPct val="150000"/>
              </a:lnSpc>
              <a:buNone/>
            </a:pPr>
            <a:endParaRPr lang="en-US" sz="2400" dirty="0">
              <a:solidFill>
                <a:schemeClr val="bg1"/>
              </a:solidFill>
              <a:latin typeface="Times New Roman" panose="02020603050405020304" pitchFamily="18" charset="0"/>
              <a:cs typeface="Times New Roman" panose="02020603050405020304" pitchFamily="18" charset="0"/>
            </a:endParaRPr>
          </a:p>
          <a:p>
            <a:pPr marL="0" indent="0" algn="just">
              <a:lnSpc>
                <a:spcPct val="150000"/>
              </a:lnSpc>
              <a:buNone/>
            </a:pPr>
            <a:endParaRPr lang="en-US" sz="2400" dirty="0">
              <a:solidFill>
                <a:schemeClr val="bg1"/>
              </a:solidFill>
              <a:latin typeface="Times New Roman" panose="02020603050405020304" pitchFamily="18" charset="0"/>
              <a:cs typeface="Times New Roman" panose="02020603050405020304" pitchFamily="18" charset="0"/>
            </a:endParaRPr>
          </a:p>
          <a:p>
            <a:pPr marL="0" indent="0" algn="just">
              <a:lnSpc>
                <a:spcPct val="150000"/>
              </a:lnSpc>
              <a:buNone/>
            </a:pPr>
            <a:endParaRPr lang="en-US" sz="2400" dirty="0">
              <a:solidFill>
                <a:schemeClr val="bg1"/>
              </a:solidFill>
              <a:latin typeface="Times New Roman" panose="02020603050405020304" pitchFamily="18" charset="0"/>
              <a:cs typeface="Times New Roman" panose="02020603050405020304" pitchFamily="18" charset="0"/>
            </a:endParaRPr>
          </a:p>
          <a:p>
            <a:pPr marL="0" indent="0" algn="r">
              <a:lnSpc>
                <a:spcPct val="150000"/>
              </a:lnSpc>
              <a:buNone/>
            </a:pPr>
            <a:endParaRPr lang="en-US" sz="2400" dirty="0">
              <a:solidFill>
                <a:schemeClr val="bg1"/>
              </a:solidFill>
              <a:latin typeface="Times New Roman" panose="02020603050405020304" pitchFamily="18" charset="0"/>
              <a:cs typeface="Times New Roman" panose="02020603050405020304" pitchFamily="18" charset="0"/>
            </a:endParaRPr>
          </a:p>
          <a:p>
            <a:pPr marL="0" indent="0" algn="r">
              <a:lnSpc>
                <a:spcPct val="150000"/>
              </a:lnSpc>
              <a:buNone/>
            </a:pP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DAE6086C-6B39-2A27-8063-39AA6A439BDD}"/>
              </a:ext>
            </a:extLst>
          </p:cNvPr>
          <p:cNvSpPr txBox="1">
            <a:spLocks/>
          </p:cNvSpPr>
          <p:nvPr/>
        </p:nvSpPr>
        <p:spPr>
          <a:xfrm>
            <a:off x="118533" y="270933"/>
            <a:ext cx="11937999" cy="7086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19063" algn="just">
              <a:lnSpc>
                <a:spcPct val="150000"/>
              </a:lnSpc>
            </a:pPr>
            <a:r>
              <a:rPr lang="en-US" sz="2800" dirty="0">
                <a:solidFill>
                  <a:srgbClr val="FFC000"/>
                </a:solidFill>
                <a:latin typeface="Times New Roman" panose="02020603050405020304" pitchFamily="18" charset="0"/>
                <a:cs typeface="Times New Roman" panose="02020603050405020304" pitchFamily="18" charset="0"/>
              </a:rPr>
              <a:t>What factors led to the poor living conditions and unhealthy outcomes in Quarry Hill during the early 1900s?</a:t>
            </a:r>
          </a:p>
        </p:txBody>
      </p:sp>
      <p:grpSp>
        <p:nvGrpSpPr>
          <p:cNvPr id="32" name="Group 31">
            <a:extLst>
              <a:ext uri="{FF2B5EF4-FFF2-40B4-BE49-F238E27FC236}">
                <a16:creationId xmlns:a16="http://schemas.microsoft.com/office/drawing/2014/main" id="{FDC98EDA-12E5-EDD8-2EDE-AE33111E637D}"/>
              </a:ext>
            </a:extLst>
          </p:cNvPr>
          <p:cNvGrpSpPr/>
          <p:nvPr/>
        </p:nvGrpSpPr>
        <p:grpSpPr>
          <a:xfrm>
            <a:off x="2065572" y="3819231"/>
            <a:ext cx="8060838" cy="2589244"/>
            <a:chOff x="2065572" y="3936924"/>
            <a:chExt cx="8060838" cy="2353858"/>
          </a:xfrm>
        </p:grpSpPr>
        <p:grpSp>
          <p:nvGrpSpPr>
            <p:cNvPr id="4" name="Group 3">
              <a:extLst>
                <a:ext uri="{FF2B5EF4-FFF2-40B4-BE49-F238E27FC236}">
                  <a16:creationId xmlns:a16="http://schemas.microsoft.com/office/drawing/2014/main" id="{CCCAEF73-35D4-B5EA-64C7-6C1D7A9197E5}"/>
                </a:ext>
              </a:extLst>
            </p:cNvPr>
            <p:cNvGrpSpPr/>
            <p:nvPr/>
          </p:nvGrpSpPr>
          <p:grpSpPr>
            <a:xfrm>
              <a:off x="6095990" y="4650738"/>
              <a:ext cx="4030418" cy="422390"/>
              <a:chOff x="1507238" y="1085037"/>
              <a:chExt cx="3586294" cy="1795643"/>
            </a:xfrm>
            <a:solidFill>
              <a:srgbClr val="490D03"/>
            </a:solidFill>
            <a:scene3d>
              <a:camera prst="orthographicFront">
                <a:rot lat="0" lon="0" rev="0"/>
              </a:camera>
              <a:lightRig rig="brightRoom" dir="t">
                <a:rot lat="0" lon="0" rev="600000"/>
              </a:lightRig>
            </a:scene3d>
          </p:grpSpPr>
          <p:sp>
            <p:nvSpPr>
              <p:cNvPr id="30" name="Hexagon 29">
                <a:extLst>
                  <a:ext uri="{FF2B5EF4-FFF2-40B4-BE49-F238E27FC236}">
                    <a16:creationId xmlns:a16="http://schemas.microsoft.com/office/drawing/2014/main" id="{19BAA0C9-1760-6EE5-6FDD-8611453C746D}"/>
                  </a:ext>
                </a:extLst>
              </p:cNvPr>
              <p:cNvSpPr/>
              <p:nvPr/>
            </p:nvSpPr>
            <p:spPr>
              <a:xfrm>
                <a:off x="1507238" y="1085037"/>
                <a:ext cx="3586294" cy="1795643"/>
              </a:xfrm>
              <a:prstGeom prst="hexagon">
                <a:avLst>
                  <a:gd name="adj" fmla="val 28570"/>
                  <a:gd name="vf" fmla="val 115470"/>
                </a:avLst>
              </a:prstGeom>
              <a:grpFill/>
              <a:ln>
                <a:noFill/>
              </a:ln>
              <a:effectLst>
                <a:outerShdw blurRad="57785" dist="33020" dir="3180000" algn="ctr">
                  <a:srgbClr val="000000">
                    <a:alpha val="30000"/>
                  </a:srgbClr>
                </a:outerShdw>
              </a:effectLst>
              <a:sp3d prstMaterial="metal">
                <a:bevelT w="38100" h="57150" prst="angle"/>
              </a:sp3d>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sp>
          <p:sp>
            <p:nvSpPr>
              <p:cNvPr id="31" name="Hexagon 4">
                <a:extLst>
                  <a:ext uri="{FF2B5EF4-FFF2-40B4-BE49-F238E27FC236}">
                    <a16:creationId xmlns:a16="http://schemas.microsoft.com/office/drawing/2014/main" id="{311710B9-4C46-4B90-FD0E-BD2F1C60D9C7}"/>
                  </a:ext>
                </a:extLst>
              </p:cNvPr>
              <p:cNvSpPr txBox="1"/>
              <p:nvPr/>
            </p:nvSpPr>
            <p:spPr>
              <a:xfrm>
                <a:off x="1653377" y="1320295"/>
                <a:ext cx="3354151" cy="1325127"/>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000" kern="0" dirty="0">
                    <a:solidFill>
                      <a:srgbClr val="00B0F0"/>
                    </a:solidFill>
                    <a:effectLst/>
                    <a:latin typeface="Times New Roman" panose="02020603050405020304" pitchFamily="18" charset="0"/>
                    <a:ea typeface="Times New Roman" panose="02020603050405020304" pitchFamily="18" charset="0"/>
                  </a:rPr>
                  <a:t>Industries and Mills pollution</a:t>
                </a:r>
                <a:endParaRPr lang="en-US" sz="3200" kern="1200" dirty="0">
                  <a:solidFill>
                    <a:srgbClr val="00B0F0"/>
                  </a:solidFill>
                  <a:latin typeface="Times New Roman" panose="020206030504050203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549FEBD2-BB15-5FD0-DF66-134920C2CE0B}"/>
                </a:ext>
              </a:extLst>
            </p:cNvPr>
            <p:cNvGrpSpPr/>
            <p:nvPr/>
          </p:nvGrpSpPr>
          <p:grpSpPr>
            <a:xfrm>
              <a:off x="6095990" y="4159438"/>
              <a:ext cx="4030418" cy="422390"/>
              <a:chOff x="1507238" y="1085037"/>
              <a:chExt cx="3586294" cy="1795643"/>
            </a:xfrm>
            <a:solidFill>
              <a:srgbClr val="462006"/>
            </a:solidFill>
            <a:scene3d>
              <a:camera prst="orthographicFront">
                <a:rot lat="0" lon="0" rev="0"/>
              </a:camera>
              <a:lightRig rig="brightRoom" dir="t">
                <a:rot lat="0" lon="0" rev="600000"/>
              </a:lightRig>
            </a:scene3d>
          </p:grpSpPr>
          <p:sp>
            <p:nvSpPr>
              <p:cNvPr id="28" name="Hexagon 27">
                <a:extLst>
                  <a:ext uri="{FF2B5EF4-FFF2-40B4-BE49-F238E27FC236}">
                    <a16:creationId xmlns:a16="http://schemas.microsoft.com/office/drawing/2014/main" id="{8A74357D-0957-ADAE-0E28-D919F5ABDC57}"/>
                  </a:ext>
                </a:extLst>
              </p:cNvPr>
              <p:cNvSpPr/>
              <p:nvPr/>
            </p:nvSpPr>
            <p:spPr>
              <a:xfrm>
                <a:off x="1507238" y="1085037"/>
                <a:ext cx="3586294" cy="1795643"/>
              </a:xfrm>
              <a:prstGeom prst="hexagon">
                <a:avLst>
                  <a:gd name="adj" fmla="val 28570"/>
                  <a:gd name="vf" fmla="val 115470"/>
                </a:avLst>
              </a:prstGeom>
              <a:grpFill/>
              <a:ln>
                <a:noFill/>
              </a:ln>
              <a:effectLst>
                <a:outerShdw blurRad="57785" dist="33020" dir="3180000" algn="ctr">
                  <a:srgbClr val="000000">
                    <a:alpha val="30000"/>
                  </a:srgbClr>
                </a:outerShdw>
              </a:effectLst>
              <a:sp3d prstMaterial="metal">
                <a:bevelT w="38100" h="57150" prst="angle"/>
              </a:sp3d>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sp>
          <p:sp>
            <p:nvSpPr>
              <p:cNvPr id="29" name="Hexagon 4">
                <a:extLst>
                  <a:ext uri="{FF2B5EF4-FFF2-40B4-BE49-F238E27FC236}">
                    <a16:creationId xmlns:a16="http://schemas.microsoft.com/office/drawing/2014/main" id="{F1DE24AE-96AA-8362-55E8-66A0091892DD}"/>
                  </a:ext>
                </a:extLst>
              </p:cNvPr>
              <p:cNvSpPr txBox="1"/>
              <p:nvPr/>
            </p:nvSpPr>
            <p:spPr>
              <a:xfrm>
                <a:off x="1653377" y="1320295"/>
                <a:ext cx="3354151" cy="1325127"/>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000" kern="0" dirty="0">
                    <a:solidFill>
                      <a:srgbClr val="FFC000"/>
                    </a:solidFill>
                    <a:effectLst/>
                    <a:latin typeface="Times New Roman" panose="02020603050405020304" pitchFamily="18" charset="0"/>
                    <a:ea typeface="Times New Roman" panose="02020603050405020304" pitchFamily="18" charset="0"/>
                  </a:rPr>
                  <a:t>Poverty &amp; Low-income Families</a:t>
                </a:r>
                <a:endParaRPr lang="en-US" sz="3200" kern="1200" dirty="0">
                  <a:solidFill>
                    <a:srgbClr val="FFC000"/>
                  </a:solidFill>
                  <a:latin typeface="Times New Roman" panose="020206030504050203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0C2E77C3-51C6-1DFA-1A8A-36E5E9C22396}"/>
                </a:ext>
              </a:extLst>
            </p:cNvPr>
            <p:cNvGrpSpPr/>
            <p:nvPr/>
          </p:nvGrpSpPr>
          <p:grpSpPr>
            <a:xfrm>
              <a:off x="6095992" y="5622257"/>
              <a:ext cx="4030418" cy="422390"/>
              <a:chOff x="1507238" y="1085037"/>
              <a:chExt cx="3586294" cy="1795643"/>
            </a:xfrm>
            <a:solidFill>
              <a:srgbClr val="490D03"/>
            </a:solidFill>
            <a:scene3d>
              <a:camera prst="orthographicFront">
                <a:rot lat="0" lon="0" rev="0"/>
              </a:camera>
              <a:lightRig rig="brightRoom" dir="t">
                <a:rot lat="0" lon="0" rev="600000"/>
              </a:lightRig>
            </a:scene3d>
          </p:grpSpPr>
          <p:sp>
            <p:nvSpPr>
              <p:cNvPr id="26" name="Hexagon 25">
                <a:extLst>
                  <a:ext uri="{FF2B5EF4-FFF2-40B4-BE49-F238E27FC236}">
                    <a16:creationId xmlns:a16="http://schemas.microsoft.com/office/drawing/2014/main" id="{5A6F37D9-8EBF-F8E7-4194-029A5ADC2562}"/>
                  </a:ext>
                </a:extLst>
              </p:cNvPr>
              <p:cNvSpPr/>
              <p:nvPr/>
            </p:nvSpPr>
            <p:spPr>
              <a:xfrm>
                <a:off x="1507238" y="1085037"/>
                <a:ext cx="3586294" cy="1795643"/>
              </a:xfrm>
              <a:prstGeom prst="hexagon">
                <a:avLst>
                  <a:gd name="adj" fmla="val 28570"/>
                  <a:gd name="vf" fmla="val 115470"/>
                </a:avLst>
              </a:prstGeom>
              <a:grpFill/>
              <a:ln>
                <a:noFill/>
              </a:ln>
              <a:effectLst>
                <a:outerShdw blurRad="57785" dist="33020" dir="3180000" algn="ctr">
                  <a:srgbClr val="000000">
                    <a:alpha val="30000"/>
                  </a:srgbClr>
                </a:outerShdw>
              </a:effectLst>
              <a:sp3d prstMaterial="metal">
                <a:bevelT w="38100" h="57150" prst="angle"/>
              </a:sp3d>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sp>
          <p:sp>
            <p:nvSpPr>
              <p:cNvPr id="27" name="Hexagon 4">
                <a:extLst>
                  <a:ext uri="{FF2B5EF4-FFF2-40B4-BE49-F238E27FC236}">
                    <a16:creationId xmlns:a16="http://schemas.microsoft.com/office/drawing/2014/main" id="{CB57BC30-A3E9-156F-E7CF-0E5E087454C4}"/>
                  </a:ext>
                </a:extLst>
              </p:cNvPr>
              <p:cNvSpPr txBox="1"/>
              <p:nvPr/>
            </p:nvSpPr>
            <p:spPr>
              <a:xfrm>
                <a:off x="1653377" y="1320295"/>
                <a:ext cx="3354151" cy="1325127"/>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000" kern="0" dirty="0">
                    <a:solidFill>
                      <a:srgbClr val="00B0F0"/>
                    </a:solidFill>
                    <a:effectLst/>
                    <a:latin typeface="Times New Roman" panose="02020603050405020304" pitchFamily="18" charset="0"/>
                    <a:ea typeface="Times New Roman" panose="02020603050405020304" pitchFamily="18" charset="0"/>
                  </a:rPr>
                  <a:t>Limited Access to Healthcare</a:t>
                </a:r>
                <a:endParaRPr lang="en-US" sz="3200" kern="1200" dirty="0">
                  <a:solidFill>
                    <a:srgbClr val="00B0F0"/>
                  </a:solidFill>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D077A68F-8913-91E6-349E-1356213E8597}"/>
                </a:ext>
              </a:extLst>
            </p:cNvPr>
            <p:cNvGrpSpPr/>
            <p:nvPr/>
          </p:nvGrpSpPr>
          <p:grpSpPr>
            <a:xfrm>
              <a:off x="6095992" y="5130957"/>
              <a:ext cx="4030418" cy="422390"/>
              <a:chOff x="1507238" y="1085037"/>
              <a:chExt cx="3586294" cy="1795643"/>
            </a:xfrm>
            <a:solidFill>
              <a:srgbClr val="462006"/>
            </a:solidFill>
          </p:grpSpPr>
          <p:sp>
            <p:nvSpPr>
              <p:cNvPr id="24" name="Hexagon 23">
                <a:extLst>
                  <a:ext uri="{FF2B5EF4-FFF2-40B4-BE49-F238E27FC236}">
                    <a16:creationId xmlns:a16="http://schemas.microsoft.com/office/drawing/2014/main" id="{781BC8DF-450E-CA69-877E-6565DAC35C6F}"/>
                  </a:ext>
                </a:extLst>
              </p:cNvPr>
              <p:cNvSpPr/>
              <p:nvPr/>
            </p:nvSpPr>
            <p:spPr>
              <a:xfrm>
                <a:off x="1507238" y="1085037"/>
                <a:ext cx="3586294" cy="1795643"/>
              </a:xfrm>
              <a:prstGeom prst="hexagon">
                <a:avLst>
                  <a:gd name="adj" fmla="val 28570"/>
                  <a:gd name="vf" fmla="val 115470"/>
                </a:avLst>
              </a:prstGeom>
              <a:grpFill/>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sp>
          <p:sp>
            <p:nvSpPr>
              <p:cNvPr id="25" name="Hexagon 4">
                <a:extLst>
                  <a:ext uri="{FF2B5EF4-FFF2-40B4-BE49-F238E27FC236}">
                    <a16:creationId xmlns:a16="http://schemas.microsoft.com/office/drawing/2014/main" id="{E602BC72-87C5-C642-685A-8A40903A926A}"/>
                  </a:ext>
                </a:extLst>
              </p:cNvPr>
              <p:cNvSpPr txBox="1"/>
              <p:nvPr/>
            </p:nvSpPr>
            <p:spPr>
              <a:xfrm>
                <a:off x="1653377" y="1320295"/>
                <a:ext cx="3354151" cy="132512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000" kern="0" dirty="0">
                    <a:solidFill>
                      <a:srgbClr val="FFC000"/>
                    </a:solidFill>
                    <a:effectLst/>
                    <a:latin typeface="Times New Roman" panose="02020603050405020304" pitchFamily="18" charset="0"/>
                    <a:ea typeface="Times New Roman" panose="02020603050405020304" pitchFamily="18" charset="0"/>
                  </a:rPr>
                  <a:t>Overcrowded Housing</a:t>
                </a:r>
                <a:endParaRPr lang="en-US" sz="3200" kern="1200" dirty="0">
                  <a:solidFill>
                    <a:srgbClr val="FFC000"/>
                  </a:solidFill>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EAD1081D-94D1-A6AF-B825-D34B8645C595}"/>
                </a:ext>
              </a:extLst>
            </p:cNvPr>
            <p:cNvGrpSpPr/>
            <p:nvPr/>
          </p:nvGrpSpPr>
          <p:grpSpPr>
            <a:xfrm>
              <a:off x="2065572" y="4428224"/>
              <a:ext cx="4030418" cy="422390"/>
              <a:chOff x="1507238" y="1085037"/>
              <a:chExt cx="3586294" cy="1795643"/>
            </a:xfrm>
            <a:solidFill>
              <a:srgbClr val="462006"/>
            </a:solidFill>
            <a:scene3d>
              <a:camera prst="orthographicFront">
                <a:rot lat="0" lon="0" rev="0"/>
              </a:camera>
              <a:lightRig rig="brightRoom" dir="t">
                <a:rot lat="0" lon="0" rev="600000"/>
              </a:lightRig>
            </a:scene3d>
          </p:grpSpPr>
          <p:sp>
            <p:nvSpPr>
              <p:cNvPr id="22" name="Hexagon 21">
                <a:extLst>
                  <a:ext uri="{FF2B5EF4-FFF2-40B4-BE49-F238E27FC236}">
                    <a16:creationId xmlns:a16="http://schemas.microsoft.com/office/drawing/2014/main" id="{A4C391FC-06D0-2BD3-15F8-98F23A10883C}"/>
                  </a:ext>
                </a:extLst>
              </p:cNvPr>
              <p:cNvSpPr/>
              <p:nvPr/>
            </p:nvSpPr>
            <p:spPr>
              <a:xfrm>
                <a:off x="1507238" y="1085037"/>
                <a:ext cx="3586294" cy="1795643"/>
              </a:xfrm>
              <a:prstGeom prst="hexagon">
                <a:avLst>
                  <a:gd name="adj" fmla="val 28570"/>
                  <a:gd name="vf" fmla="val 115470"/>
                </a:avLst>
              </a:prstGeom>
              <a:grpFill/>
              <a:ln>
                <a:noFill/>
              </a:ln>
              <a:effectLst>
                <a:outerShdw blurRad="57785" dist="33020" dir="3180000" algn="ctr">
                  <a:srgbClr val="000000">
                    <a:alpha val="30000"/>
                  </a:srgbClr>
                </a:outerShdw>
              </a:effectLst>
              <a:sp3d prstMaterial="metal">
                <a:bevelT w="38100" h="57150" prst="angle"/>
              </a:sp3d>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sp>
          <p:sp>
            <p:nvSpPr>
              <p:cNvPr id="23" name="Hexagon 4">
                <a:extLst>
                  <a:ext uri="{FF2B5EF4-FFF2-40B4-BE49-F238E27FC236}">
                    <a16:creationId xmlns:a16="http://schemas.microsoft.com/office/drawing/2014/main" id="{17184AE2-959A-3CFB-5714-E51D48FC9ABA}"/>
                  </a:ext>
                </a:extLst>
              </p:cNvPr>
              <p:cNvSpPr txBox="1"/>
              <p:nvPr/>
            </p:nvSpPr>
            <p:spPr>
              <a:xfrm>
                <a:off x="1653377" y="1320295"/>
                <a:ext cx="3354151" cy="1325127"/>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000" kern="0" dirty="0">
                    <a:solidFill>
                      <a:srgbClr val="FFC000"/>
                    </a:solidFill>
                    <a:effectLst/>
                    <a:latin typeface="Times New Roman" panose="02020603050405020304" pitchFamily="18" charset="0"/>
                    <a:ea typeface="Times New Roman" panose="02020603050405020304" pitchFamily="18" charset="0"/>
                  </a:rPr>
                  <a:t>Social Deprivation</a:t>
                </a:r>
                <a:endParaRPr lang="en-US" sz="3200" kern="1200" dirty="0">
                  <a:solidFill>
                    <a:srgbClr val="FFC000"/>
                  </a:solidFill>
                  <a:latin typeface="Times New Roman" panose="02020603050405020304" pitchFamily="18"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3B60D351-4BF3-7328-D651-FBB47036859B}"/>
                </a:ext>
              </a:extLst>
            </p:cNvPr>
            <p:cNvGrpSpPr/>
            <p:nvPr/>
          </p:nvGrpSpPr>
          <p:grpSpPr>
            <a:xfrm>
              <a:off x="2065572" y="3936924"/>
              <a:ext cx="4030418" cy="422390"/>
              <a:chOff x="1507238" y="1085037"/>
              <a:chExt cx="3586294" cy="1795643"/>
            </a:xfrm>
            <a:solidFill>
              <a:srgbClr val="490D03"/>
            </a:solidFill>
            <a:scene3d>
              <a:camera prst="orthographicFront">
                <a:rot lat="0" lon="0" rev="0"/>
              </a:camera>
              <a:lightRig rig="brightRoom" dir="t">
                <a:rot lat="0" lon="0" rev="600000"/>
              </a:lightRig>
            </a:scene3d>
          </p:grpSpPr>
          <p:sp>
            <p:nvSpPr>
              <p:cNvPr id="20" name="Hexagon 19">
                <a:extLst>
                  <a:ext uri="{FF2B5EF4-FFF2-40B4-BE49-F238E27FC236}">
                    <a16:creationId xmlns:a16="http://schemas.microsoft.com/office/drawing/2014/main" id="{ECB81AE5-7F54-C8ED-01CA-040C9552FE57}"/>
                  </a:ext>
                </a:extLst>
              </p:cNvPr>
              <p:cNvSpPr/>
              <p:nvPr/>
            </p:nvSpPr>
            <p:spPr>
              <a:xfrm>
                <a:off x="1507238" y="1085037"/>
                <a:ext cx="3586294" cy="1795643"/>
              </a:xfrm>
              <a:prstGeom prst="hexagon">
                <a:avLst>
                  <a:gd name="adj" fmla="val 28570"/>
                  <a:gd name="vf" fmla="val 115470"/>
                </a:avLst>
              </a:prstGeom>
              <a:grpFill/>
              <a:ln>
                <a:noFill/>
              </a:ln>
              <a:effectLst>
                <a:outerShdw blurRad="57785" dist="33020" dir="3180000" algn="ctr">
                  <a:srgbClr val="000000">
                    <a:alpha val="30000"/>
                  </a:srgbClr>
                </a:outerShdw>
              </a:effectLst>
              <a:sp3d prstMaterial="metal">
                <a:bevelT w="38100" h="57150" prst="angle"/>
              </a:sp3d>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sp>
          <p:sp>
            <p:nvSpPr>
              <p:cNvPr id="21" name="Hexagon 4">
                <a:extLst>
                  <a:ext uri="{FF2B5EF4-FFF2-40B4-BE49-F238E27FC236}">
                    <a16:creationId xmlns:a16="http://schemas.microsoft.com/office/drawing/2014/main" id="{E503A912-4697-5A7F-5824-849D010CF1C6}"/>
                  </a:ext>
                </a:extLst>
              </p:cNvPr>
              <p:cNvSpPr txBox="1"/>
              <p:nvPr/>
            </p:nvSpPr>
            <p:spPr>
              <a:xfrm>
                <a:off x="1653377" y="1320295"/>
                <a:ext cx="3354151" cy="1325127"/>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000" kern="0" dirty="0">
                    <a:solidFill>
                      <a:srgbClr val="00B0F0"/>
                    </a:solidFill>
                    <a:effectLst/>
                    <a:latin typeface="Times New Roman" panose="02020603050405020304" pitchFamily="18" charset="0"/>
                    <a:ea typeface="Times New Roman" panose="02020603050405020304" pitchFamily="18" charset="0"/>
                  </a:rPr>
                  <a:t>Environmental Pollution</a:t>
                </a:r>
                <a:endParaRPr lang="en-US" sz="3200" kern="1200" dirty="0">
                  <a:solidFill>
                    <a:srgbClr val="00B0F0"/>
                  </a:solidFill>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9ADC1A66-1604-2BA0-2FDD-217CAA0F5B7C}"/>
                </a:ext>
              </a:extLst>
            </p:cNvPr>
            <p:cNvGrpSpPr/>
            <p:nvPr/>
          </p:nvGrpSpPr>
          <p:grpSpPr>
            <a:xfrm>
              <a:off x="2065574" y="4908442"/>
              <a:ext cx="4030418" cy="422390"/>
              <a:chOff x="1507238" y="1085037"/>
              <a:chExt cx="3586294" cy="1795643"/>
            </a:xfrm>
            <a:solidFill>
              <a:srgbClr val="490D03"/>
            </a:solidFill>
            <a:scene3d>
              <a:camera prst="orthographicFront">
                <a:rot lat="0" lon="0" rev="0"/>
              </a:camera>
              <a:lightRig rig="brightRoom" dir="t">
                <a:rot lat="0" lon="0" rev="600000"/>
              </a:lightRig>
            </a:scene3d>
          </p:grpSpPr>
          <p:sp>
            <p:nvSpPr>
              <p:cNvPr id="18" name="Hexagon 17">
                <a:extLst>
                  <a:ext uri="{FF2B5EF4-FFF2-40B4-BE49-F238E27FC236}">
                    <a16:creationId xmlns:a16="http://schemas.microsoft.com/office/drawing/2014/main" id="{264132F8-AD07-5C27-9350-ECC045421723}"/>
                  </a:ext>
                </a:extLst>
              </p:cNvPr>
              <p:cNvSpPr/>
              <p:nvPr/>
            </p:nvSpPr>
            <p:spPr>
              <a:xfrm>
                <a:off x="1507238" y="1085037"/>
                <a:ext cx="3586294" cy="1795643"/>
              </a:xfrm>
              <a:prstGeom prst="hexagon">
                <a:avLst>
                  <a:gd name="adj" fmla="val 28570"/>
                  <a:gd name="vf" fmla="val 115470"/>
                </a:avLst>
              </a:prstGeom>
              <a:grpFill/>
              <a:ln>
                <a:noFill/>
              </a:ln>
              <a:effectLst>
                <a:outerShdw blurRad="57785" dist="33020" dir="3180000" algn="ctr">
                  <a:srgbClr val="000000">
                    <a:alpha val="30000"/>
                  </a:srgbClr>
                </a:outerShdw>
              </a:effectLst>
              <a:sp3d prstMaterial="metal">
                <a:bevelT w="38100" h="57150" prst="angle"/>
              </a:sp3d>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sp>
          <p:sp>
            <p:nvSpPr>
              <p:cNvPr id="19" name="Hexagon 4">
                <a:extLst>
                  <a:ext uri="{FF2B5EF4-FFF2-40B4-BE49-F238E27FC236}">
                    <a16:creationId xmlns:a16="http://schemas.microsoft.com/office/drawing/2014/main" id="{926E93C3-26F7-D54B-34B0-D52B3E11CA90}"/>
                  </a:ext>
                </a:extLst>
              </p:cNvPr>
              <p:cNvSpPr txBox="1"/>
              <p:nvPr/>
            </p:nvSpPr>
            <p:spPr>
              <a:xfrm>
                <a:off x="1653377" y="1320295"/>
                <a:ext cx="3354151" cy="1325127"/>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000" kern="0" dirty="0">
                    <a:solidFill>
                      <a:srgbClr val="00B0F0"/>
                    </a:solidFill>
                    <a:effectLst/>
                    <a:latin typeface="Times New Roman" panose="02020603050405020304" pitchFamily="18" charset="0"/>
                    <a:ea typeface="Times New Roman" panose="02020603050405020304" pitchFamily="18" charset="0"/>
                  </a:rPr>
                  <a:t>Poor Sanitation &amp; Ventilation</a:t>
                </a:r>
                <a:endParaRPr lang="en-US" sz="3200" kern="1200" dirty="0">
                  <a:solidFill>
                    <a:srgbClr val="00B0F0"/>
                  </a:solidFill>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128771D7-249E-E350-48F2-0CD9E404E685}"/>
                </a:ext>
              </a:extLst>
            </p:cNvPr>
            <p:cNvGrpSpPr/>
            <p:nvPr/>
          </p:nvGrpSpPr>
          <p:grpSpPr>
            <a:xfrm>
              <a:off x="2093563" y="5394200"/>
              <a:ext cx="4030418" cy="422390"/>
              <a:chOff x="1507238" y="1085037"/>
              <a:chExt cx="3586294" cy="1795643"/>
            </a:xfrm>
            <a:solidFill>
              <a:srgbClr val="462006"/>
            </a:solidFill>
            <a:scene3d>
              <a:camera prst="orthographicFront">
                <a:rot lat="0" lon="0" rev="0"/>
              </a:camera>
              <a:lightRig rig="brightRoom" dir="t">
                <a:rot lat="0" lon="0" rev="600000"/>
              </a:lightRig>
            </a:scene3d>
          </p:grpSpPr>
          <p:sp>
            <p:nvSpPr>
              <p:cNvPr id="16" name="Hexagon 15">
                <a:extLst>
                  <a:ext uri="{FF2B5EF4-FFF2-40B4-BE49-F238E27FC236}">
                    <a16:creationId xmlns:a16="http://schemas.microsoft.com/office/drawing/2014/main" id="{38493BE4-A958-051F-9ED4-701B92D1C52F}"/>
                  </a:ext>
                </a:extLst>
              </p:cNvPr>
              <p:cNvSpPr/>
              <p:nvPr/>
            </p:nvSpPr>
            <p:spPr>
              <a:xfrm>
                <a:off x="1507238" y="1085037"/>
                <a:ext cx="3586294" cy="1795643"/>
              </a:xfrm>
              <a:prstGeom prst="hexagon">
                <a:avLst>
                  <a:gd name="adj" fmla="val 28570"/>
                  <a:gd name="vf" fmla="val 115470"/>
                </a:avLst>
              </a:prstGeom>
              <a:grpFill/>
              <a:ln>
                <a:noFill/>
              </a:ln>
              <a:effectLst>
                <a:outerShdw blurRad="57785" dist="33020" dir="3180000" algn="ctr">
                  <a:srgbClr val="000000">
                    <a:alpha val="30000"/>
                  </a:srgbClr>
                </a:outerShdw>
              </a:effectLst>
              <a:sp3d prstMaterial="metal">
                <a:bevelT w="38100" h="57150" prst="angle"/>
              </a:sp3d>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sp>
          <p:sp>
            <p:nvSpPr>
              <p:cNvPr id="17" name="Hexagon 4">
                <a:extLst>
                  <a:ext uri="{FF2B5EF4-FFF2-40B4-BE49-F238E27FC236}">
                    <a16:creationId xmlns:a16="http://schemas.microsoft.com/office/drawing/2014/main" id="{88E529CB-3E94-7FC3-3CF4-D2FAB536DDE8}"/>
                  </a:ext>
                </a:extLst>
              </p:cNvPr>
              <p:cNvSpPr txBox="1"/>
              <p:nvPr/>
            </p:nvSpPr>
            <p:spPr>
              <a:xfrm>
                <a:off x="1653377" y="1320295"/>
                <a:ext cx="3354151" cy="1325127"/>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000" kern="0" dirty="0">
                    <a:solidFill>
                      <a:srgbClr val="FFC000"/>
                    </a:solidFill>
                    <a:effectLst/>
                    <a:latin typeface="Times New Roman" panose="02020603050405020304" pitchFamily="18" charset="0"/>
                    <a:ea typeface="Times New Roman" panose="02020603050405020304" pitchFamily="18" charset="0"/>
                  </a:rPr>
                  <a:t>Poor Housing Condition </a:t>
                </a:r>
                <a:endParaRPr lang="en-US" sz="3200" kern="1200" dirty="0">
                  <a:solidFill>
                    <a:srgbClr val="FFC000"/>
                  </a:solidFill>
                  <a:latin typeface="Times New Roman" panose="02020603050405020304" pitchFamily="18"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3317C8ED-FACE-9DB7-2D84-4D8FF5DA7146}"/>
                </a:ext>
              </a:extLst>
            </p:cNvPr>
            <p:cNvGrpSpPr/>
            <p:nvPr/>
          </p:nvGrpSpPr>
          <p:grpSpPr>
            <a:xfrm>
              <a:off x="2093563" y="5868392"/>
              <a:ext cx="4030418" cy="422390"/>
              <a:chOff x="1507238" y="1085037"/>
              <a:chExt cx="3586294" cy="1795643"/>
            </a:xfrm>
            <a:solidFill>
              <a:srgbClr val="490D03"/>
            </a:solidFill>
            <a:scene3d>
              <a:camera prst="orthographicFront">
                <a:rot lat="0" lon="0" rev="0"/>
              </a:camera>
              <a:lightRig rig="brightRoom" dir="t">
                <a:rot lat="0" lon="0" rev="600000"/>
              </a:lightRig>
            </a:scene3d>
          </p:grpSpPr>
          <p:sp>
            <p:nvSpPr>
              <p:cNvPr id="14" name="Hexagon 13">
                <a:extLst>
                  <a:ext uri="{FF2B5EF4-FFF2-40B4-BE49-F238E27FC236}">
                    <a16:creationId xmlns:a16="http://schemas.microsoft.com/office/drawing/2014/main" id="{9952677C-2FBF-FF42-1919-ACD2CEB63697}"/>
                  </a:ext>
                </a:extLst>
              </p:cNvPr>
              <p:cNvSpPr/>
              <p:nvPr/>
            </p:nvSpPr>
            <p:spPr>
              <a:xfrm>
                <a:off x="1507238" y="1085037"/>
                <a:ext cx="3586294" cy="1795643"/>
              </a:xfrm>
              <a:prstGeom prst="hexagon">
                <a:avLst>
                  <a:gd name="adj" fmla="val 28570"/>
                  <a:gd name="vf" fmla="val 115470"/>
                </a:avLst>
              </a:prstGeom>
              <a:grpFill/>
              <a:ln>
                <a:noFill/>
              </a:ln>
              <a:effectLst>
                <a:outerShdw blurRad="57785" dist="33020" dir="3180000" algn="ctr">
                  <a:srgbClr val="000000">
                    <a:alpha val="30000"/>
                  </a:srgbClr>
                </a:outerShdw>
              </a:effectLst>
              <a:sp3d prstMaterial="metal">
                <a:bevelT w="38100" h="57150" prst="angle"/>
              </a:sp3d>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sp>
          <p:sp>
            <p:nvSpPr>
              <p:cNvPr id="15" name="Hexagon 4">
                <a:extLst>
                  <a:ext uri="{FF2B5EF4-FFF2-40B4-BE49-F238E27FC236}">
                    <a16:creationId xmlns:a16="http://schemas.microsoft.com/office/drawing/2014/main" id="{FCC545E0-FC9B-02AB-C698-34EFC6AF2079}"/>
                  </a:ext>
                </a:extLst>
              </p:cNvPr>
              <p:cNvSpPr txBox="1"/>
              <p:nvPr/>
            </p:nvSpPr>
            <p:spPr>
              <a:xfrm>
                <a:off x="1653377" y="1320295"/>
                <a:ext cx="3354151" cy="1325127"/>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000" kern="0" dirty="0">
                    <a:solidFill>
                      <a:srgbClr val="00B0F0"/>
                    </a:solidFill>
                    <a:effectLst/>
                    <a:latin typeface="Times New Roman" panose="02020603050405020304" pitchFamily="18" charset="0"/>
                    <a:ea typeface="Times New Roman" panose="02020603050405020304" pitchFamily="18" charset="0"/>
                  </a:rPr>
                  <a:t>Lack of Health Awareness</a:t>
                </a:r>
                <a:endParaRPr lang="en-US" sz="3200" kern="1200" dirty="0">
                  <a:solidFill>
                    <a:srgbClr val="00B0F0"/>
                  </a:solidFill>
                  <a:latin typeface="Times New Roman" panose="02020603050405020304" pitchFamily="18" charset="0"/>
                  <a:cs typeface="Times New Roman" panose="02020603050405020304" pitchFamily="18" charset="0"/>
                </a:endParaRPr>
              </a:p>
            </p:txBody>
          </p:sp>
        </p:grpSp>
      </p:grpSp>
      <p:pic>
        <p:nvPicPr>
          <p:cNvPr id="33" name="factors">
            <a:hlinkClick r:id="" action="ppaction://media"/>
            <a:extLst>
              <a:ext uri="{FF2B5EF4-FFF2-40B4-BE49-F238E27FC236}">
                <a16:creationId xmlns:a16="http://schemas.microsoft.com/office/drawing/2014/main" id="{CC64E4B9-1710-D549-5515-F62962967B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33276" y="4067534"/>
            <a:ext cx="378514" cy="378514"/>
          </a:xfrm>
          <a:prstGeom prst="rect">
            <a:avLst/>
          </a:prstGeom>
        </p:spPr>
      </p:pic>
      <p:sp>
        <p:nvSpPr>
          <p:cNvPr id="34" name="Rectangle 33">
            <a:extLst>
              <a:ext uri="{FF2B5EF4-FFF2-40B4-BE49-F238E27FC236}">
                <a16:creationId xmlns:a16="http://schemas.microsoft.com/office/drawing/2014/main" id="{8901B3B1-6833-FCF6-CDC1-A6B2A81F2CB2}"/>
              </a:ext>
            </a:extLst>
          </p:cNvPr>
          <p:cNvSpPr/>
          <p:nvPr/>
        </p:nvSpPr>
        <p:spPr>
          <a:xfrm>
            <a:off x="11009529" y="3906440"/>
            <a:ext cx="768741" cy="674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57CDA152-BA93-EFAE-5ABE-1E731E82B3D9}"/>
              </a:ext>
            </a:extLst>
          </p:cNvPr>
          <p:cNvSpPr txBox="1"/>
          <p:nvPr/>
        </p:nvSpPr>
        <p:spPr>
          <a:xfrm>
            <a:off x="10345277" y="6367479"/>
            <a:ext cx="1947651" cy="390684"/>
          </a:xfrm>
          <a:prstGeom prst="rect">
            <a:avLst/>
          </a:prstGeom>
          <a:noFill/>
        </p:spPr>
        <p:txBody>
          <a:bodyPr wrap="square">
            <a:spAutoFit/>
          </a:bodyPr>
          <a:lstStyle/>
          <a:p>
            <a:pPr marL="0" marR="0">
              <a:lnSpc>
                <a:spcPct val="115000"/>
              </a:lnSpc>
              <a:spcBef>
                <a:spcPts val="0"/>
              </a:spcBef>
              <a:spcAft>
                <a:spcPts val="1000"/>
              </a:spcAft>
            </a:pPr>
            <a:r>
              <a:rPr lang="en-US" sz="1800" b="1" kern="100" dirty="0">
                <a:solidFill>
                  <a:srgbClr val="FFC000"/>
                </a:solidFill>
                <a:effectLst/>
                <a:latin typeface="Times New Roman" panose="02020603050405020304" pitchFamily="18" charset="0"/>
                <a:ea typeface="Calibri" panose="020F0502020204030204" pitchFamily="34" charset="0"/>
                <a:cs typeface="Arial" panose="020B0604020202020204" pitchFamily="34" charset="0"/>
              </a:rPr>
              <a:t>(McGuire, 2013)</a:t>
            </a:r>
            <a:endParaRPr lang="en-US" sz="1600" kern="100" dirty="0">
              <a:solidFill>
                <a:srgbClr val="FFC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6584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par>
                                <p:cTn id="10" presetID="1" presetClass="mediacall" presetSubtype="0" fill="hold" nodeType="withEffect">
                                  <p:stCondLst>
                                    <p:cond delay="0"/>
                                  </p:stCondLst>
                                  <p:childTnLst>
                                    <p:cmd type="call" cmd="playFrom(0.0)">
                                      <p:cBhvr>
                                        <p:cTn id="11" dur="11349"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3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E17ABC-0C45-0490-0E70-B58131DD3B07}"/>
              </a:ext>
            </a:extLst>
          </p:cNvPr>
          <p:cNvSpPr>
            <a:spLocks noGrp="1"/>
          </p:cNvSpPr>
          <p:nvPr>
            <p:ph idx="1"/>
          </p:nvPr>
        </p:nvSpPr>
        <p:spPr>
          <a:xfrm>
            <a:off x="135468" y="1456264"/>
            <a:ext cx="11921064" cy="2489203"/>
          </a:xfrm>
        </p:spPr>
        <p:txBody>
          <a:bodyPr>
            <a:normAutofit/>
          </a:bodyPr>
          <a:lstStyle/>
          <a:p>
            <a:pPr marL="0" indent="0" algn="just">
              <a:lnSpc>
                <a:spcPct val="150000"/>
              </a:lnSpc>
              <a:buNone/>
            </a:pPr>
            <a:r>
              <a:rPr lang="en-US" sz="2400" dirty="0">
                <a:solidFill>
                  <a:schemeClr val="bg1"/>
                </a:solidFill>
                <a:latin typeface="Times New Roman" panose="02020603050405020304" pitchFamily="18" charset="0"/>
                <a:cs typeface="Times New Roman" panose="02020603050405020304" pitchFamily="18" charset="0"/>
              </a:rPr>
              <a:t>	The authorities implemented public health interventions and regulatory measures aimed at improving hygiene and sanitation practices among residents by providing education and training, stressing the importance of hand washing and proper waste disposal, by distributing pamphlets and posters to promote good hygiene practices </a:t>
            </a:r>
            <a:r>
              <a:rPr lang="en-US" sz="2400" b="1" kern="100" dirty="0">
                <a:solidFill>
                  <a:srgbClr val="FFC000"/>
                </a:solidFill>
                <a:latin typeface="Times New Roman" panose="02020603050405020304" pitchFamily="18" charset="0"/>
                <a:ea typeface="Calibri" panose="020F0502020204030204" pitchFamily="34" charset="0"/>
                <a:cs typeface="Arial" panose="020B0604020202020204" pitchFamily="34" charset="0"/>
              </a:rPr>
              <a:t>(McGuire, 2013)</a:t>
            </a:r>
            <a:r>
              <a:rPr lang="en-US" sz="2400" dirty="0">
                <a:solidFill>
                  <a:schemeClr val="bg1"/>
                </a:solidFill>
                <a:latin typeface="Times New Roman" panose="02020603050405020304" pitchFamily="18" charset="0"/>
                <a:cs typeface="Times New Roman" panose="02020603050405020304" pitchFamily="18" charset="0"/>
              </a:rPr>
              <a:t>. </a:t>
            </a:r>
          </a:p>
          <a:p>
            <a:pPr marL="0" indent="0" algn="just">
              <a:lnSpc>
                <a:spcPct val="150000"/>
              </a:lnSpc>
              <a:buNone/>
            </a:pPr>
            <a:endParaRPr lang="en-US" sz="2400" i="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DAE6086C-6B39-2A27-8063-39AA6A439BDD}"/>
              </a:ext>
            </a:extLst>
          </p:cNvPr>
          <p:cNvSpPr txBox="1">
            <a:spLocks/>
          </p:cNvSpPr>
          <p:nvPr/>
        </p:nvSpPr>
        <p:spPr>
          <a:xfrm>
            <a:off x="118533" y="169335"/>
            <a:ext cx="11937999" cy="12869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ctr" rtl="0">
              <a:lnSpc>
                <a:spcPct val="150000"/>
              </a:lnSpc>
              <a:spcBef>
                <a:spcPts val="0"/>
              </a:spcBef>
              <a:spcAft>
                <a:spcPts val="0"/>
              </a:spcAft>
            </a:pPr>
            <a:r>
              <a:rPr lang="en-US" sz="2600" b="1" kern="0" dirty="0">
                <a:solidFill>
                  <a:srgbClr val="FFC000"/>
                </a:solidFill>
                <a:effectLst/>
                <a:latin typeface="Times New Roman" panose="02020603050405020304" pitchFamily="18" charset="0"/>
                <a:ea typeface="Times New Roman" panose="02020603050405020304" pitchFamily="18" charset="0"/>
                <a:cs typeface="Arial" panose="020B0604020202020204" pitchFamily="34" charset="0"/>
              </a:rPr>
              <a:t>How did the concerned authorities and health officials, responded to the unhealthy conditions in Quarry Hill during the early 1900s?</a:t>
            </a:r>
            <a:endParaRPr lang="en-US" sz="2600" b="1" kern="100" dirty="0">
              <a:solidFill>
                <a:srgbClr val="FFC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descr="Text&#10;&#10;Description automatically generated">
            <a:extLst>
              <a:ext uri="{FF2B5EF4-FFF2-40B4-BE49-F238E27FC236}">
                <a16:creationId xmlns:a16="http://schemas.microsoft.com/office/drawing/2014/main" id="{517666D7-CA9E-AE11-1C4D-D6AFE13C37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385" y="3897277"/>
            <a:ext cx="1857768" cy="2786653"/>
          </a:xfrm>
          <a:prstGeom prst="rect">
            <a:avLst/>
          </a:prstGeom>
          <a:solidFill>
            <a:srgbClr val="FFFFFF">
              <a:shade val="85000"/>
            </a:srgbClr>
          </a:solidFill>
          <a:ln w="63500" cap="sq">
            <a:solidFill>
              <a:schemeClr val="accent1">
                <a:lumMod val="5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descr="A book cover with a cartoon character&#10;&#10;Description automatically generated with low confidence">
            <a:extLst>
              <a:ext uri="{FF2B5EF4-FFF2-40B4-BE49-F238E27FC236}">
                <a16:creationId xmlns:a16="http://schemas.microsoft.com/office/drawing/2014/main" id="{9193E15C-7DD1-9370-C773-F9786E44334C}"/>
              </a:ext>
            </a:extLst>
          </p:cNvPr>
          <p:cNvPicPr>
            <a:picLocks noChangeAspect="1"/>
          </p:cNvPicPr>
          <p:nvPr/>
        </p:nvPicPr>
        <p:blipFill rotWithShape="1">
          <a:blip r:embed="rId3">
            <a:extLst>
              <a:ext uri="{28A0092B-C50C-407E-A947-70E740481C1C}">
                <a14:useLocalDpi xmlns:a14="http://schemas.microsoft.com/office/drawing/2010/main" val="0"/>
              </a:ext>
            </a:extLst>
          </a:blip>
          <a:srcRect l="7242" t="4336" r="6225" b="6528"/>
          <a:stretch/>
        </p:blipFill>
        <p:spPr>
          <a:xfrm>
            <a:off x="2582643" y="3874301"/>
            <a:ext cx="1852615" cy="2809629"/>
          </a:xfrm>
          <a:prstGeom prst="rect">
            <a:avLst/>
          </a:prstGeom>
          <a:solidFill>
            <a:srgbClr val="FFFFFF">
              <a:shade val="85000"/>
            </a:srgbClr>
          </a:solidFill>
          <a:ln w="50800" cap="sq">
            <a:solidFill>
              <a:srgbClr val="7030A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descr="A group of women sitting around a table&#10;&#10;Description automatically generated with low confidence">
            <a:extLst>
              <a:ext uri="{FF2B5EF4-FFF2-40B4-BE49-F238E27FC236}">
                <a16:creationId xmlns:a16="http://schemas.microsoft.com/office/drawing/2014/main" id="{CD84D4CA-EA28-0177-B911-E6EDB62EC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8758" y="4064000"/>
            <a:ext cx="3995858" cy="2247671"/>
          </a:xfrm>
          <a:prstGeom prst="rect">
            <a:avLst/>
          </a:prstGeom>
          <a:ln w="63500" cap="sq">
            <a:solidFill>
              <a:srgbClr val="FFFF0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Picture 10" descr="A white van parked on grass&#10;&#10;Description automatically generated with low confidence">
            <a:extLst>
              <a:ext uri="{FF2B5EF4-FFF2-40B4-BE49-F238E27FC236}">
                <a16:creationId xmlns:a16="http://schemas.microsoft.com/office/drawing/2014/main" id="{87A678C2-F1C8-ADAA-EEF8-568CE94C9F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2876" y="3897277"/>
            <a:ext cx="3643656" cy="2363933"/>
          </a:xfrm>
          <a:prstGeom prst="rect">
            <a:avLst/>
          </a:prstGeom>
          <a:solidFill>
            <a:srgbClr val="FFFFFF">
              <a:shade val="85000"/>
            </a:srgbClr>
          </a:solidFill>
          <a:ln w="63500" cap="rnd">
            <a:solidFill>
              <a:srgbClr val="99FF66"/>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143198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E17ABC-0C45-0490-0E70-B58131DD3B07}"/>
              </a:ext>
            </a:extLst>
          </p:cNvPr>
          <p:cNvSpPr>
            <a:spLocks noGrp="1"/>
          </p:cNvSpPr>
          <p:nvPr>
            <p:ph idx="1"/>
          </p:nvPr>
        </p:nvSpPr>
        <p:spPr>
          <a:xfrm>
            <a:off x="135468" y="1456264"/>
            <a:ext cx="11921064" cy="2878669"/>
          </a:xfrm>
        </p:spPr>
        <p:txBody>
          <a:bodyPr>
            <a:normAutofit/>
          </a:bodyPr>
          <a:lstStyle/>
          <a:p>
            <a:pPr marL="0" indent="0" algn="just">
              <a:lnSpc>
                <a:spcPct val="150000"/>
              </a:lnSpc>
              <a:buNone/>
            </a:pPr>
            <a:r>
              <a:rPr lang="en-US" sz="2400" dirty="0">
                <a:solidFill>
                  <a:schemeClr val="bg1"/>
                </a:solidFill>
                <a:latin typeface="Times New Roman" panose="02020603050405020304" pitchFamily="18" charset="0"/>
                <a:cs typeface="Times New Roman" panose="02020603050405020304" pitchFamily="18" charset="0"/>
              </a:rPr>
              <a:t>	The government recognized the need to construct </a:t>
            </a:r>
            <a:r>
              <a:rPr lang="en-US" sz="2400" b="1" i="1" dirty="0">
                <a:solidFill>
                  <a:srgbClr val="92D050"/>
                </a:solidFill>
                <a:latin typeface="Times New Roman" panose="02020603050405020304" pitchFamily="18" charset="0"/>
                <a:cs typeface="Times New Roman" panose="02020603050405020304" pitchFamily="18" charset="0"/>
              </a:rPr>
              <a:t>Quarry Hill flats </a:t>
            </a:r>
            <a:r>
              <a:rPr lang="en-US" sz="2400" dirty="0">
                <a:solidFill>
                  <a:schemeClr val="bg1"/>
                </a:solidFill>
                <a:latin typeface="Times New Roman" panose="02020603050405020304" pitchFamily="18" charset="0"/>
                <a:cs typeface="Times New Roman" panose="02020603050405020304" pitchFamily="18" charset="0"/>
              </a:rPr>
              <a:t>in the city's slums, designed to be more spacious and offer better access to sanitation and hygiene facilities. </a:t>
            </a:r>
            <a:r>
              <a:rPr lang="en-US" sz="2400" i="1" dirty="0">
                <a:solidFill>
                  <a:schemeClr val="accent5">
                    <a:lumMod val="60000"/>
                    <a:lumOff val="40000"/>
                  </a:schemeClr>
                </a:solidFill>
                <a:latin typeface="Times New Roman" panose="02020603050405020304" pitchFamily="18" charset="0"/>
                <a:cs typeface="Times New Roman" panose="02020603050405020304" pitchFamily="18" charset="0"/>
              </a:rPr>
              <a:t>However, the Quarry Hill flats failed due to a lack of basic amenities such as indoor plumbing, central heating, dumping, sewerage issues, and ventilation problems, making them uncomfortable and difficult to live in </a:t>
            </a:r>
            <a:r>
              <a:rPr lang="en-US" sz="2400" b="1" kern="100" dirty="0">
                <a:solidFill>
                  <a:srgbClr val="FFC000"/>
                </a:solidFill>
                <a:latin typeface="Times New Roman" panose="02020603050405020304" pitchFamily="18" charset="0"/>
                <a:ea typeface="Calibri" panose="020F0502020204030204" pitchFamily="34" charset="0"/>
                <a:cs typeface="Arial" panose="020B0604020202020204" pitchFamily="34" charset="0"/>
              </a:rPr>
              <a:t>(McGuire, 2013)</a:t>
            </a:r>
            <a:r>
              <a:rPr lang="en-US" sz="2400" i="1" dirty="0">
                <a:solidFill>
                  <a:schemeClr val="accent5">
                    <a:lumMod val="60000"/>
                    <a:lumOff val="40000"/>
                  </a:schemeClr>
                </a:solidFill>
                <a:latin typeface="Times New Roman" panose="02020603050405020304" pitchFamily="18" charset="0"/>
                <a:cs typeface="Times New Roman" panose="02020603050405020304" pitchFamily="18" charset="0"/>
              </a:rPr>
              <a:t>.</a:t>
            </a:r>
            <a:endParaRPr lang="en-US" sz="2400" i="1" dirty="0">
              <a:solidFill>
                <a:srgbClr val="FFFF00"/>
              </a:solidFill>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DAE6086C-6B39-2A27-8063-39AA6A439BDD}"/>
              </a:ext>
            </a:extLst>
          </p:cNvPr>
          <p:cNvSpPr txBox="1">
            <a:spLocks/>
          </p:cNvSpPr>
          <p:nvPr/>
        </p:nvSpPr>
        <p:spPr>
          <a:xfrm>
            <a:off x="118533" y="169335"/>
            <a:ext cx="11937999" cy="12869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ctr" rtl="0">
              <a:lnSpc>
                <a:spcPct val="150000"/>
              </a:lnSpc>
              <a:spcBef>
                <a:spcPts val="0"/>
              </a:spcBef>
              <a:spcAft>
                <a:spcPts val="0"/>
              </a:spcAft>
            </a:pPr>
            <a:r>
              <a:rPr lang="en-US" sz="2600" b="1" kern="0" dirty="0">
                <a:solidFill>
                  <a:srgbClr val="FFC000"/>
                </a:solidFill>
                <a:effectLst/>
                <a:latin typeface="Times New Roman" panose="02020603050405020304" pitchFamily="18" charset="0"/>
                <a:ea typeface="Times New Roman" panose="02020603050405020304" pitchFamily="18" charset="0"/>
                <a:cs typeface="Arial" panose="020B0604020202020204" pitchFamily="34" charset="0"/>
              </a:rPr>
              <a:t>How did the concerned authorities and health officials, responded to the unhealthy conditions in Quarry Hill during the early 1900s?</a:t>
            </a:r>
            <a:endParaRPr lang="en-US" sz="2600" b="1" kern="100" dirty="0">
              <a:solidFill>
                <a:srgbClr val="FFC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descr="An aerial view of a city&#10;&#10;Description automatically generated with medium confidence">
            <a:extLst>
              <a:ext uri="{FF2B5EF4-FFF2-40B4-BE49-F238E27FC236}">
                <a16:creationId xmlns:a16="http://schemas.microsoft.com/office/drawing/2014/main" id="{04195D12-4D62-0E96-5D9E-CF4119F045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919" y="4331096"/>
            <a:ext cx="2802357" cy="2310611"/>
          </a:xfrm>
          <a:prstGeom prst="snip2DiagRect">
            <a:avLst/>
          </a:prstGeom>
          <a:solidFill>
            <a:srgbClr val="FFFFFF">
              <a:shade val="85000"/>
            </a:srgbClr>
          </a:solidFill>
          <a:ln w="63500" cap="sq">
            <a:solidFill>
              <a:srgbClr val="00B05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descr="A picture containing sky, outdoor, white, harbor&#10;&#10;Description automatically generated">
            <a:extLst>
              <a:ext uri="{FF2B5EF4-FFF2-40B4-BE49-F238E27FC236}">
                <a16:creationId xmlns:a16="http://schemas.microsoft.com/office/drawing/2014/main" id="{1D5C014A-9FBB-405F-F73A-87C22DF3DBA6}"/>
              </a:ext>
            </a:extLst>
          </p:cNvPr>
          <p:cNvPicPr>
            <a:picLocks noChangeAspect="1"/>
          </p:cNvPicPr>
          <p:nvPr/>
        </p:nvPicPr>
        <p:blipFill rotWithShape="1">
          <a:blip r:embed="rId3">
            <a:extLst>
              <a:ext uri="{28A0092B-C50C-407E-A947-70E740481C1C}">
                <a14:useLocalDpi xmlns:a14="http://schemas.microsoft.com/office/drawing/2010/main" val="0"/>
              </a:ext>
            </a:extLst>
          </a:blip>
          <a:srcRect l="27663" t="22207" b="16031"/>
          <a:stretch/>
        </p:blipFill>
        <p:spPr>
          <a:xfrm>
            <a:off x="3213051" y="4338023"/>
            <a:ext cx="2802357" cy="2300594"/>
          </a:xfrm>
          <a:prstGeom prst="snip2DiagRect">
            <a:avLst/>
          </a:prstGeom>
          <a:solidFill>
            <a:schemeClr val="accent5">
              <a:lumMod val="75000"/>
            </a:schemeClr>
          </a:solidFill>
          <a:ln w="63500" cap="sq">
            <a:solidFill>
              <a:schemeClr val="accent5">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8" descr="A picture containing outdoor, white, old, dirt&#10;&#10;Description automatically generated">
            <a:extLst>
              <a:ext uri="{FF2B5EF4-FFF2-40B4-BE49-F238E27FC236}">
                <a16:creationId xmlns:a16="http://schemas.microsoft.com/office/drawing/2014/main" id="{9144DE91-2FB5-A823-C653-0736E36605C1}"/>
              </a:ext>
            </a:extLst>
          </p:cNvPr>
          <p:cNvPicPr>
            <a:picLocks noChangeAspect="1"/>
          </p:cNvPicPr>
          <p:nvPr/>
        </p:nvPicPr>
        <p:blipFill rotWithShape="1">
          <a:blip r:embed="rId4">
            <a:extLst>
              <a:ext uri="{28A0092B-C50C-407E-A947-70E740481C1C}">
                <a14:useLocalDpi xmlns:a14="http://schemas.microsoft.com/office/drawing/2010/main" val="0"/>
              </a:ext>
            </a:extLst>
          </a:blip>
          <a:srcRect l="11829"/>
          <a:stretch/>
        </p:blipFill>
        <p:spPr>
          <a:xfrm>
            <a:off x="6176389" y="4338812"/>
            <a:ext cx="2802357" cy="2349853"/>
          </a:xfrm>
          <a:prstGeom prst="snip2DiagRect">
            <a:avLst/>
          </a:prstGeom>
          <a:solidFill>
            <a:srgbClr val="FFFFFF">
              <a:shade val="85000"/>
            </a:srgbClr>
          </a:solidFill>
          <a:ln w="66675" cap="sq">
            <a:solidFill>
              <a:srgbClr val="CCCC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Picture 10" descr="A picture containing outdoor&#10;&#10;Description automatically generated">
            <a:extLst>
              <a:ext uri="{FF2B5EF4-FFF2-40B4-BE49-F238E27FC236}">
                <a16:creationId xmlns:a16="http://schemas.microsoft.com/office/drawing/2014/main" id="{BD014D75-C82D-9BA6-A367-BC34FF2FB171}"/>
              </a:ext>
            </a:extLst>
          </p:cNvPr>
          <p:cNvPicPr>
            <a:picLocks noChangeAspect="1"/>
          </p:cNvPicPr>
          <p:nvPr/>
        </p:nvPicPr>
        <p:blipFill rotWithShape="1">
          <a:blip r:embed="rId5">
            <a:extLst>
              <a:ext uri="{28A0092B-C50C-407E-A947-70E740481C1C}">
                <a14:useLocalDpi xmlns:a14="http://schemas.microsoft.com/office/drawing/2010/main" val="0"/>
              </a:ext>
            </a:extLst>
          </a:blip>
          <a:srcRect t="11054" b="35805"/>
          <a:stretch/>
        </p:blipFill>
        <p:spPr>
          <a:xfrm>
            <a:off x="9165949" y="4331095"/>
            <a:ext cx="2873648" cy="2408367"/>
          </a:xfrm>
          <a:prstGeom prst="snip2DiagRect">
            <a:avLst/>
          </a:prstGeom>
          <a:solidFill>
            <a:srgbClr val="FFFFFF">
              <a:shade val="85000"/>
            </a:srgbClr>
          </a:solidFill>
          <a:ln w="63500" cap="sq">
            <a:solidFill>
              <a:srgbClr val="CC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3206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opulation">
            <a:hlinkClick r:id="" action="ppaction://media"/>
            <a:extLst>
              <a:ext uri="{FF2B5EF4-FFF2-40B4-BE49-F238E27FC236}">
                <a16:creationId xmlns:a16="http://schemas.microsoft.com/office/drawing/2014/main" id="{8CEA213F-4646-721F-63D4-58645900FE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29934" y="4176417"/>
            <a:ext cx="416365" cy="416365"/>
          </a:xfrm>
          <a:prstGeom prst="rect">
            <a:avLst/>
          </a:prstGeom>
        </p:spPr>
      </p:pic>
      <p:sp>
        <p:nvSpPr>
          <p:cNvPr id="3" name="Content Placeholder 2">
            <a:extLst>
              <a:ext uri="{FF2B5EF4-FFF2-40B4-BE49-F238E27FC236}">
                <a16:creationId xmlns:a16="http://schemas.microsoft.com/office/drawing/2014/main" id="{29E17ABC-0C45-0490-0E70-B58131DD3B07}"/>
              </a:ext>
            </a:extLst>
          </p:cNvPr>
          <p:cNvSpPr>
            <a:spLocks noGrp="1"/>
          </p:cNvSpPr>
          <p:nvPr>
            <p:ph idx="1"/>
          </p:nvPr>
        </p:nvSpPr>
        <p:spPr>
          <a:xfrm>
            <a:off x="84669" y="778939"/>
            <a:ext cx="11921064" cy="5655734"/>
          </a:xfrm>
        </p:spPr>
        <p:txBody>
          <a:bodyPr>
            <a:noAutofit/>
          </a:bodyPr>
          <a:lstStyle/>
          <a:p>
            <a:pPr marL="0" indent="0" algn="just">
              <a:lnSpc>
                <a:spcPct val="150000"/>
              </a:lnSpc>
              <a:buNone/>
            </a:pPr>
            <a:r>
              <a:rPr lang="en-US" sz="2400" dirty="0">
                <a:solidFill>
                  <a:schemeClr val="bg1"/>
                </a:solidFill>
                <a:latin typeface="Times New Roman" panose="02020603050405020304" pitchFamily="18" charset="0"/>
                <a:cs typeface="Times New Roman" panose="02020603050405020304" pitchFamily="18" charset="0"/>
              </a:rPr>
              <a:t>	This investigation focuses on the first volume of the Quarry Hill Unhealthy Area, 1900 reference book, which contains 1,011 property entries representing the study’s overall </a:t>
            </a:r>
            <a:r>
              <a:rPr lang="en-US" sz="2400">
                <a:solidFill>
                  <a:schemeClr val="bg1"/>
                </a:solidFill>
                <a:latin typeface="Times New Roman" panose="02020603050405020304" pitchFamily="18" charset="0"/>
                <a:cs typeface="Times New Roman" panose="02020603050405020304" pitchFamily="18" charset="0"/>
              </a:rPr>
              <a:t>population .</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DAE6086C-6B39-2A27-8063-39AA6A439BDD}"/>
              </a:ext>
            </a:extLst>
          </p:cNvPr>
          <p:cNvSpPr txBox="1">
            <a:spLocks/>
          </p:cNvSpPr>
          <p:nvPr/>
        </p:nvSpPr>
        <p:spPr>
          <a:xfrm>
            <a:off x="118533" y="152402"/>
            <a:ext cx="11937999" cy="7086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just" rtl="0">
              <a:lnSpc>
                <a:spcPct val="150000"/>
              </a:lnSpc>
              <a:spcBef>
                <a:spcPts val="0"/>
              </a:spcBef>
              <a:spcAft>
                <a:spcPts val="0"/>
              </a:spcAft>
            </a:pPr>
            <a:r>
              <a:rPr lang="en-US" sz="2800" b="1" kern="0" dirty="0">
                <a:solidFill>
                  <a:srgbClr val="FFC000"/>
                </a:solidFill>
                <a:latin typeface="Times New Roman" panose="02020603050405020304" pitchFamily="18" charset="0"/>
                <a:ea typeface="Calibri" panose="020F0502020204030204" pitchFamily="34" charset="0"/>
                <a:cs typeface="Arial" panose="020B0604020202020204" pitchFamily="34" charset="0"/>
              </a:rPr>
              <a:t>Area of Study</a:t>
            </a:r>
            <a:endParaRPr lang="en-US" sz="2800" kern="100" dirty="0">
              <a:solidFill>
                <a:srgbClr val="FFC000"/>
              </a:solidFill>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91F6C6A1-DD3F-8AED-3726-D200DE680AAF}"/>
              </a:ext>
            </a:extLst>
          </p:cNvPr>
          <p:cNvGraphicFramePr>
            <a:graphicFrameLocks noGrp="1"/>
          </p:cNvGraphicFramePr>
          <p:nvPr>
            <p:extLst>
              <p:ext uri="{D42A27DB-BD31-4B8C-83A1-F6EECF244321}">
                <p14:modId xmlns:p14="http://schemas.microsoft.com/office/powerpoint/2010/main" val="3864335408"/>
              </p:ext>
            </p:extLst>
          </p:nvPr>
        </p:nvGraphicFramePr>
        <p:xfrm>
          <a:off x="719382" y="2870681"/>
          <a:ext cx="8753560" cy="3033021"/>
        </p:xfrm>
        <a:graphic>
          <a:graphicData uri="http://schemas.openxmlformats.org/drawingml/2006/table">
            <a:tbl>
              <a:tblPr firstRow="1" firstCol="1" bandRow="1">
                <a:tableStyleId>{0E3FDE45-AF77-4B5C-9715-49D594BDF05E}</a:tableStyleId>
              </a:tblPr>
              <a:tblGrid>
                <a:gridCol w="1466332">
                  <a:extLst>
                    <a:ext uri="{9D8B030D-6E8A-4147-A177-3AD203B41FA5}">
                      <a16:colId xmlns:a16="http://schemas.microsoft.com/office/drawing/2014/main" val="909107226"/>
                    </a:ext>
                  </a:extLst>
                </a:gridCol>
                <a:gridCol w="1963697">
                  <a:extLst>
                    <a:ext uri="{9D8B030D-6E8A-4147-A177-3AD203B41FA5}">
                      <a16:colId xmlns:a16="http://schemas.microsoft.com/office/drawing/2014/main" val="3506726724"/>
                    </a:ext>
                  </a:extLst>
                </a:gridCol>
                <a:gridCol w="3135141">
                  <a:extLst>
                    <a:ext uri="{9D8B030D-6E8A-4147-A177-3AD203B41FA5}">
                      <a16:colId xmlns:a16="http://schemas.microsoft.com/office/drawing/2014/main" val="4177414929"/>
                    </a:ext>
                  </a:extLst>
                </a:gridCol>
                <a:gridCol w="2188390">
                  <a:extLst>
                    <a:ext uri="{9D8B030D-6E8A-4147-A177-3AD203B41FA5}">
                      <a16:colId xmlns:a16="http://schemas.microsoft.com/office/drawing/2014/main" val="1386184903"/>
                    </a:ext>
                  </a:extLst>
                </a:gridCol>
              </a:tblGrid>
              <a:tr h="693781">
                <a:tc>
                  <a:txBody>
                    <a:bodyPr/>
                    <a:lstStyle/>
                    <a:p>
                      <a:pPr marL="0" marR="0" algn="ctr">
                        <a:lnSpc>
                          <a:spcPct val="150000"/>
                        </a:lnSpc>
                        <a:spcBef>
                          <a:spcPts val="0"/>
                        </a:spcBef>
                        <a:spcAft>
                          <a:spcPts val="0"/>
                        </a:spcAft>
                      </a:pPr>
                      <a:r>
                        <a:rPr lang="en-US" sz="1800" kern="0" dirty="0">
                          <a:solidFill>
                            <a:srgbClr val="FFFF00"/>
                          </a:solidFill>
                          <a:effectLst/>
                          <a:latin typeface="Times New Roman" panose="02020603050405020304" pitchFamily="18" charset="0"/>
                          <a:cs typeface="Times New Roman" panose="02020603050405020304" pitchFamily="18" charset="0"/>
                        </a:rPr>
                        <a:t>Serial No.</a:t>
                      </a:r>
                      <a:endParaRPr lang="en-US" sz="1800"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525" marR="51525" marT="0" marB="0"/>
                </a:tc>
                <a:tc>
                  <a:txBody>
                    <a:bodyPr/>
                    <a:lstStyle/>
                    <a:p>
                      <a:pPr marL="0" marR="0" algn="ctr">
                        <a:lnSpc>
                          <a:spcPct val="150000"/>
                        </a:lnSpc>
                        <a:spcBef>
                          <a:spcPts val="0"/>
                        </a:spcBef>
                        <a:spcAft>
                          <a:spcPts val="0"/>
                        </a:spcAft>
                      </a:pPr>
                      <a:r>
                        <a:rPr lang="en-US" sz="1800" kern="0" dirty="0">
                          <a:solidFill>
                            <a:srgbClr val="FFFF00"/>
                          </a:solidFill>
                          <a:effectLst/>
                          <a:latin typeface="Times New Roman" panose="02020603050405020304" pitchFamily="18" charset="0"/>
                          <a:cs typeface="Times New Roman" panose="02020603050405020304" pitchFamily="18" charset="0"/>
                        </a:rPr>
                        <a:t>Volume</a:t>
                      </a:r>
                      <a:endParaRPr lang="en-US" sz="1800"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525" marR="51525" marT="0" marB="0"/>
                </a:tc>
                <a:tc>
                  <a:txBody>
                    <a:bodyPr/>
                    <a:lstStyle/>
                    <a:p>
                      <a:pPr marL="0" marR="0" algn="ctr">
                        <a:lnSpc>
                          <a:spcPct val="150000"/>
                        </a:lnSpc>
                        <a:spcBef>
                          <a:spcPts val="0"/>
                        </a:spcBef>
                        <a:spcAft>
                          <a:spcPts val="0"/>
                        </a:spcAft>
                      </a:pPr>
                      <a:r>
                        <a:rPr lang="en-US" sz="1800" kern="0" dirty="0">
                          <a:solidFill>
                            <a:srgbClr val="FFFF00"/>
                          </a:solidFill>
                          <a:effectLst/>
                          <a:latin typeface="Times New Roman" panose="02020603050405020304" pitchFamily="18" charset="0"/>
                          <a:cs typeface="Times New Roman" panose="02020603050405020304" pitchFamily="18" charset="0"/>
                        </a:rPr>
                        <a:t>Published </a:t>
                      </a:r>
                      <a:endParaRPr lang="en-US" sz="1800"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525" marR="51525" marT="0" marB="0"/>
                </a:tc>
                <a:tc>
                  <a:txBody>
                    <a:bodyPr/>
                    <a:lstStyle/>
                    <a:p>
                      <a:pPr marL="0" marR="0" algn="ctr">
                        <a:lnSpc>
                          <a:spcPct val="150000"/>
                        </a:lnSpc>
                        <a:spcBef>
                          <a:spcPts val="0"/>
                        </a:spcBef>
                        <a:spcAft>
                          <a:spcPts val="0"/>
                        </a:spcAft>
                      </a:pPr>
                      <a:r>
                        <a:rPr lang="en-US" sz="1800" kern="0" dirty="0">
                          <a:solidFill>
                            <a:srgbClr val="FFFF00"/>
                          </a:solidFill>
                          <a:effectLst/>
                          <a:latin typeface="Times New Roman" panose="02020603050405020304" pitchFamily="18" charset="0"/>
                          <a:cs typeface="Times New Roman" panose="02020603050405020304" pitchFamily="18" charset="0"/>
                        </a:rPr>
                        <a:t>Entries</a:t>
                      </a:r>
                      <a:endParaRPr lang="en-US" sz="1800"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525" marR="51525" marT="0" marB="0"/>
                </a:tc>
                <a:extLst>
                  <a:ext uri="{0D108BD9-81ED-4DB2-BD59-A6C34878D82A}">
                    <a16:rowId xmlns:a16="http://schemas.microsoft.com/office/drawing/2014/main" val="2683875699"/>
                  </a:ext>
                </a:extLst>
              </a:tr>
              <a:tr h="584810">
                <a:tc>
                  <a:txBody>
                    <a:bodyPr/>
                    <a:lstStyle/>
                    <a:p>
                      <a:pPr marL="0" marR="0" algn="ctr">
                        <a:lnSpc>
                          <a:spcPct val="150000"/>
                        </a:lnSpc>
                        <a:spcBef>
                          <a:spcPts val="0"/>
                        </a:spcBef>
                        <a:spcAft>
                          <a:spcPts val="0"/>
                        </a:spcAft>
                      </a:pPr>
                      <a:r>
                        <a:rPr lang="en-US" sz="1800" b="0" kern="0" dirty="0">
                          <a:solidFill>
                            <a:srgbClr val="FFFF00"/>
                          </a:solidFill>
                          <a:effectLst/>
                          <a:latin typeface="Times New Roman" panose="02020603050405020304" pitchFamily="18" charset="0"/>
                          <a:cs typeface="Times New Roman" panose="02020603050405020304" pitchFamily="18" charset="0"/>
                        </a:rPr>
                        <a:t> 1.</a:t>
                      </a:r>
                      <a:endParaRPr lang="en-US" sz="1800" b="0"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525" marR="51525" marT="0" marB="0"/>
                </a:tc>
                <a:tc>
                  <a:txBody>
                    <a:bodyPr/>
                    <a:lstStyle/>
                    <a:p>
                      <a:pPr marL="0" marR="0" algn="ctr">
                        <a:lnSpc>
                          <a:spcPct val="150000"/>
                        </a:lnSpc>
                        <a:spcBef>
                          <a:spcPts val="0"/>
                        </a:spcBef>
                        <a:spcAft>
                          <a:spcPts val="0"/>
                        </a:spcAft>
                      </a:pPr>
                      <a:r>
                        <a:rPr lang="en-US" sz="1800" kern="0">
                          <a:solidFill>
                            <a:schemeClr val="bg1"/>
                          </a:solidFill>
                          <a:effectLst/>
                          <a:latin typeface="Times New Roman" panose="02020603050405020304" pitchFamily="18" charset="0"/>
                          <a:cs typeface="Times New Roman" panose="02020603050405020304" pitchFamily="18" charset="0"/>
                        </a:rPr>
                        <a:t>Part I</a:t>
                      </a:r>
                      <a:endParaRPr lang="en-US" sz="1800" kern="1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525" marR="51525" marT="0" marB="0"/>
                </a:tc>
                <a:tc>
                  <a:txBody>
                    <a:bodyPr/>
                    <a:lstStyle/>
                    <a:p>
                      <a:pPr marL="0" marR="0" algn="ctr">
                        <a:lnSpc>
                          <a:spcPct val="150000"/>
                        </a:lnSpc>
                        <a:spcBef>
                          <a:spcPts val="0"/>
                        </a:spcBef>
                        <a:spcAft>
                          <a:spcPts val="0"/>
                        </a:spcAft>
                      </a:pPr>
                      <a:r>
                        <a:rPr lang="en-US" sz="1800" kern="0" dirty="0">
                          <a:solidFill>
                            <a:schemeClr val="bg1"/>
                          </a:solidFill>
                          <a:effectLst/>
                          <a:latin typeface="Times New Roman" panose="02020603050405020304" pitchFamily="18" charset="0"/>
                          <a:cs typeface="Times New Roman" panose="02020603050405020304" pitchFamily="18" charset="0"/>
                        </a:rPr>
                        <a:t>November 1900</a:t>
                      </a:r>
                      <a:endPar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525" marR="51525" marT="0" marB="0"/>
                </a:tc>
                <a:tc>
                  <a:txBody>
                    <a:bodyPr/>
                    <a:lstStyle/>
                    <a:p>
                      <a:pPr marL="0" marR="0" algn="ctr">
                        <a:lnSpc>
                          <a:spcPct val="150000"/>
                        </a:lnSpc>
                        <a:spcBef>
                          <a:spcPts val="0"/>
                        </a:spcBef>
                        <a:spcAft>
                          <a:spcPts val="0"/>
                        </a:spcAft>
                      </a:pPr>
                      <a:r>
                        <a:rPr lang="en-US" sz="1800" kern="0" dirty="0">
                          <a:solidFill>
                            <a:schemeClr val="bg1"/>
                          </a:solidFill>
                          <a:effectLst/>
                          <a:latin typeface="Times New Roman" panose="02020603050405020304" pitchFamily="18" charset="0"/>
                          <a:cs typeface="Times New Roman" panose="02020603050405020304" pitchFamily="18" charset="0"/>
                        </a:rPr>
                        <a:t>1 - 1011</a:t>
                      </a:r>
                      <a:endPar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525" marR="51525" marT="0" marB="0"/>
                </a:tc>
                <a:extLst>
                  <a:ext uri="{0D108BD9-81ED-4DB2-BD59-A6C34878D82A}">
                    <a16:rowId xmlns:a16="http://schemas.microsoft.com/office/drawing/2014/main" val="749165575"/>
                  </a:ext>
                </a:extLst>
              </a:tr>
              <a:tr h="584810">
                <a:tc>
                  <a:txBody>
                    <a:bodyPr/>
                    <a:lstStyle/>
                    <a:p>
                      <a:pPr marL="0" marR="0" algn="ctr">
                        <a:lnSpc>
                          <a:spcPct val="150000"/>
                        </a:lnSpc>
                        <a:spcBef>
                          <a:spcPts val="0"/>
                        </a:spcBef>
                        <a:spcAft>
                          <a:spcPts val="0"/>
                        </a:spcAft>
                      </a:pPr>
                      <a:r>
                        <a:rPr lang="en-US" sz="1800" b="0" kern="0" dirty="0">
                          <a:solidFill>
                            <a:srgbClr val="FFFF00"/>
                          </a:solidFill>
                          <a:effectLst/>
                          <a:latin typeface="Times New Roman" panose="02020603050405020304" pitchFamily="18" charset="0"/>
                          <a:cs typeface="Times New Roman" panose="02020603050405020304" pitchFamily="18" charset="0"/>
                        </a:rPr>
                        <a:t> 2.</a:t>
                      </a:r>
                      <a:endParaRPr lang="en-US" sz="1800" b="0"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525" marR="51525" marT="0" marB="0"/>
                </a:tc>
                <a:tc>
                  <a:txBody>
                    <a:bodyPr/>
                    <a:lstStyle/>
                    <a:p>
                      <a:pPr marL="0" marR="0" algn="ctr">
                        <a:lnSpc>
                          <a:spcPct val="150000"/>
                        </a:lnSpc>
                        <a:spcBef>
                          <a:spcPts val="0"/>
                        </a:spcBef>
                        <a:spcAft>
                          <a:spcPts val="0"/>
                        </a:spcAft>
                      </a:pPr>
                      <a:r>
                        <a:rPr lang="en-US" sz="1800" kern="0" dirty="0">
                          <a:solidFill>
                            <a:schemeClr val="bg1"/>
                          </a:solidFill>
                          <a:effectLst/>
                          <a:latin typeface="Times New Roman" panose="02020603050405020304" pitchFamily="18" charset="0"/>
                          <a:cs typeface="Times New Roman" panose="02020603050405020304" pitchFamily="18" charset="0"/>
                        </a:rPr>
                        <a:t>Part II</a:t>
                      </a:r>
                      <a:endPar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525" marR="51525" marT="0" marB="0"/>
                </a:tc>
                <a:tc>
                  <a:txBody>
                    <a:bodyPr/>
                    <a:lstStyle/>
                    <a:p>
                      <a:pPr marL="0" marR="0" algn="ctr">
                        <a:lnSpc>
                          <a:spcPct val="150000"/>
                        </a:lnSpc>
                        <a:spcBef>
                          <a:spcPts val="0"/>
                        </a:spcBef>
                        <a:spcAft>
                          <a:spcPts val="0"/>
                        </a:spcAft>
                      </a:pPr>
                      <a:r>
                        <a:rPr lang="en-US" sz="1800" kern="0" dirty="0">
                          <a:solidFill>
                            <a:schemeClr val="bg1"/>
                          </a:solidFill>
                          <a:effectLst/>
                          <a:latin typeface="Times New Roman" panose="02020603050405020304" pitchFamily="18" charset="0"/>
                          <a:cs typeface="Times New Roman" panose="02020603050405020304" pitchFamily="18" charset="0"/>
                        </a:rPr>
                        <a:t>“ </a:t>
                      </a:r>
                      <a:endPar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525" marR="51525" marT="0" marB="0"/>
                </a:tc>
                <a:tc>
                  <a:txBody>
                    <a:bodyPr/>
                    <a:lstStyle/>
                    <a:p>
                      <a:pPr marL="0" marR="0" algn="ctr">
                        <a:lnSpc>
                          <a:spcPct val="150000"/>
                        </a:lnSpc>
                        <a:spcBef>
                          <a:spcPts val="0"/>
                        </a:spcBef>
                        <a:spcAft>
                          <a:spcPts val="0"/>
                        </a:spcAft>
                      </a:pPr>
                      <a:r>
                        <a:rPr lang="en-US" sz="1800" kern="0" dirty="0">
                          <a:solidFill>
                            <a:schemeClr val="bg1"/>
                          </a:solidFill>
                          <a:effectLst/>
                          <a:latin typeface="Times New Roman" panose="02020603050405020304" pitchFamily="18" charset="0"/>
                          <a:cs typeface="Times New Roman" panose="02020603050405020304" pitchFamily="18" charset="0"/>
                        </a:rPr>
                        <a:t> 1012 - 1858</a:t>
                      </a:r>
                      <a:endPar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525" marR="51525" marT="0" marB="0"/>
                </a:tc>
                <a:extLst>
                  <a:ext uri="{0D108BD9-81ED-4DB2-BD59-A6C34878D82A}">
                    <a16:rowId xmlns:a16="http://schemas.microsoft.com/office/drawing/2014/main" val="2939902093"/>
                  </a:ext>
                </a:extLst>
              </a:tr>
              <a:tr h="584810">
                <a:tc>
                  <a:txBody>
                    <a:bodyPr/>
                    <a:lstStyle/>
                    <a:p>
                      <a:pPr marL="0" marR="0" algn="ctr">
                        <a:lnSpc>
                          <a:spcPct val="150000"/>
                        </a:lnSpc>
                        <a:spcBef>
                          <a:spcPts val="0"/>
                        </a:spcBef>
                        <a:spcAft>
                          <a:spcPts val="0"/>
                        </a:spcAft>
                      </a:pPr>
                      <a:r>
                        <a:rPr lang="en-US" sz="1800" b="0" kern="0" dirty="0">
                          <a:solidFill>
                            <a:srgbClr val="FFFF00"/>
                          </a:solidFill>
                          <a:effectLst/>
                          <a:latin typeface="Times New Roman" panose="02020603050405020304" pitchFamily="18" charset="0"/>
                          <a:cs typeface="Times New Roman" panose="02020603050405020304" pitchFamily="18" charset="0"/>
                        </a:rPr>
                        <a:t> 3.</a:t>
                      </a:r>
                      <a:endParaRPr lang="en-US" sz="1800" b="0"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525" marR="51525" marT="0" marB="0"/>
                </a:tc>
                <a:tc>
                  <a:txBody>
                    <a:bodyPr/>
                    <a:lstStyle/>
                    <a:p>
                      <a:pPr marL="0" marR="0" algn="ctr">
                        <a:lnSpc>
                          <a:spcPct val="150000"/>
                        </a:lnSpc>
                        <a:spcBef>
                          <a:spcPts val="0"/>
                        </a:spcBef>
                        <a:spcAft>
                          <a:spcPts val="0"/>
                        </a:spcAft>
                      </a:pPr>
                      <a:r>
                        <a:rPr lang="en-US" sz="1800" kern="0">
                          <a:solidFill>
                            <a:schemeClr val="bg1"/>
                          </a:solidFill>
                          <a:effectLst/>
                          <a:latin typeface="Times New Roman" panose="02020603050405020304" pitchFamily="18" charset="0"/>
                          <a:cs typeface="Times New Roman" panose="02020603050405020304" pitchFamily="18" charset="0"/>
                        </a:rPr>
                        <a:t>Part III</a:t>
                      </a:r>
                      <a:endParaRPr lang="en-US" sz="1800" kern="1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525" marR="51525" marT="0" marB="0"/>
                </a:tc>
                <a:tc>
                  <a:txBody>
                    <a:bodyPr/>
                    <a:lstStyle/>
                    <a:p>
                      <a:pPr marL="0" marR="0" algn="ctr">
                        <a:lnSpc>
                          <a:spcPct val="150000"/>
                        </a:lnSpc>
                        <a:spcBef>
                          <a:spcPts val="0"/>
                        </a:spcBef>
                        <a:spcAft>
                          <a:spcPts val="0"/>
                        </a:spcAft>
                      </a:pPr>
                      <a:r>
                        <a:rPr lang="en-US" sz="1800" kern="0" dirty="0">
                          <a:solidFill>
                            <a:schemeClr val="bg1"/>
                          </a:solidFill>
                          <a:effectLst/>
                          <a:latin typeface="Times New Roman" panose="02020603050405020304" pitchFamily="18" charset="0"/>
                          <a:cs typeface="Times New Roman" panose="02020603050405020304" pitchFamily="18" charset="0"/>
                        </a:rPr>
                        <a:t>“ </a:t>
                      </a:r>
                      <a:endPar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525" marR="51525" marT="0" marB="0"/>
                </a:tc>
                <a:tc>
                  <a:txBody>
                    <a:bodyPr/>
                    <a:lstStyle/>
                    <a:p>
                      <a:pPr marL="0" marR="0" algn="ctr">
                        <a:lnSpc>
                          <a:spcPct val="150000"/>
                        </a:lnSpc>
                        <a:spcBef>
                          <a:spcPts val="0"/>
                        </a:spcBef>
                        <a:spcAft>
                          <a:spcPts val="0"/>
                        </a:spcAft>
                      </a:pPr>
                      <a:r>
                        <a:rPr lang="en-US" sz="1800" kern="0" dirty="0">
                          <a:solidFill>
                            <a:schemeClr val="bg1"/>
                          </a:solidFill>
                          <a:effectLst/>
                          <a:latin typeface="Times New Roman" panose="02020603050405020304" pitchFamily="18" charset="0"/>
                          <a:cs typeface="Times New Roman" panose="02020603050405020304" pitchFamily="18" charset="0"/>
                        </a:rPr>
                        <a:t> 1858 - 2750</a:t>
                      </a:r>
                      <a:endPar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525" marR="51525" marT="0" marB="0"/>
                </a:tc>
                <a:extLst>
                  <a:ext uri="{0D108BD9-81ED-4DB2-BD59-A6C34878D82A}">
                    <a16:rowId xmlns:a16="http://schemas.microsoft.com/office/drawing/2014/main" val="3977395716"/>
                  </a:ext>
                </a:extLst>
              </a:tr>
              <a:tr h="584810">
                <a:tc>
                  <a:txBody>
                    <a:bodyPr/>
                    <a:lstStyle/>
                    <a:p>
                      <a:pPr marL="0" marR="0" algn="ctr">
                        <a:lnSpc>
                          <a:spcPct val="150000"/>
                        </a:lnSpc>
                        <a:spcBef>
                          <a:spcPts val="0"/>
                        </a:spcBef>
                        <a:spcAft>
                          <a:spcPts val="0"/>
                        </a:spcAft>
                      </a:pPr>
                      <a:r>
                        <a:rPr lang="en-US" sz="1800" b="0" kern="0" dirty="0">
                          <a:solidFill>
                            <a:srgbClr val="FFFF00"/>
                          </a:solidFill>
                          <a:effectLst/>
                          <a:latin typeface="Times New Roman" panose="02020603050405020304" pitchFamily="18" charset="0"/>
                          <a:cs typeface="Times New Roman" panose="02020603050405020304" pitchFamily="18" charset="0"/>
                        </a:rPr>
                        <a:t> 4.</a:t>
                      </a:r>
                      <a:endParaRPr lang="en-US" sz="1800" b="0"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525" marR="51525" marT="0" marB="0"/>
                </a:tc>
                <a:tc>
                  <a:txBody>
                    <a:bodyPr/>
                    <a:lstStyle/>
                    <a:p>
                      <a:pPr marL="0" marR="0" algn="ctr">
                        <a:lnSpc>
                          <a:spcPct val="150000"/>
                        </a:lnSpc>
                        <a:spcBef>
                          <a:spcPts val="0"/>
                        </a:spcBef>
                        <a:spcAft>
                          <a:spcPts val="0"/>
                        </a:spcAft>
                      </a:pPr>
                      <a:r>
                        <a:rPr lang="en-US" sz="1800" kern="0" dirty="0">
                          <a:solidFill>
                            <a:schemeClr val="bg1"/>
                          </a:solidFill>
                          <a:effectLst/>
                          <a:latin typeface="Times New Roman" panose="02020603050405020304" pitchFamily="18" charset="0"/>
                          <a:cs typeface="Times New Roman" panose="02020603050405020304" pitchFamily="18" charset="0"/>
                        </a:rPr>
                        <a:t>Part IV</a:t>
                      </a:r>
                      <a:endPar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525" marR="51525" marT="0" marB="0"/>
                </a:tc>
                <a:tc>
                  <a:txBody>
                    <a:bodyPr/>
                    <a:lstStyle/>
                    <a:p>
                      <a:pPr marL="0" marR="0" algn="ctr">
                        <a:lnSpc>
                          <a:spcPct val="150000"/>
                        </a:lnSpc>
                        <a:spcBef>
                          <a:spcPts val="0"/>
                        </a:spcBef>
                        <a:spcAft>
                          <a:spcPts val="0"/>
                        </a:spcAft>
                      </a:pPr>
                      <a:r>
                        <a:rPr lang="en-US" sz="1800" kern="0" dirty="0">
                          <a:solidFill>
                            <a:schemeClr val="bg1"/>
                          </a:solidFill>
                          <a:effectLst/>
                          <a:latin typeface="Times New Roman" panose="02020603050405020304" pitchFamily="18" charset="0"/>
                          <a:cs typeface="Times New Roman" panose="02020603050405020304" pitchFamily="18" charset="0"/>
                        </a:rPr>
                        <a:t>“ </a:t>
                      </a:r>
                      <a:endPar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525" marR="51525" marT="0" marB="0"/>
                </a:tc>
                <a:tc>
                  <a:txBody>
                    <a:bodyPr/>
                    <a:lstStyle/>
                    <a:p>
                      <a:pPr marL="0" marR="0" algn="ctr">
                        <a:lnSpc>
                          <a:spcPct val="150000"/>
                        </a:lnSpc>
                        <a:spcBef>
                          <a:spcPts val="0"/>
                        </a:spcBef>
                        <a:spcAft>
                          <a:spcPts val="0"/>
                        </a:spcAft>
                      </a:pPr>
                      <a:r>
                        <a:rPr lang="en-US" sz="1800" kern="0" dirty="0">
                          <a:solidFill>
                            <a:schemeClr val="bg1"/>
                          </a:solidFill>
                          <a:effectLst/>
                          <a:latin typeface="Times New Roman" panose="02020603050405020304" pitchFamily="18" charset="0"/>
                          <a:cs typeface="Times New Roman" panose="02020603050405020304" pitchFamily="18" charset="0"/>
                        </a:rPr>
                        <a:t>   2751 - 3435 </a:t>
                      </a:r>
                      <a:endPar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525" marR="51525" marT="0" marB="0"/>
                </a:tc>
                <a:extLst>
                  <a:ext uri="{0D108BD9-81ED-4DB2-BD59-A6C34878D82A}">
                    <a16:rowId xmlns:a16="http://schemas.microsoft.com/office/drawing/2014/main" val="3415217409"/>
                  </a:ext>
                </a:extLst>
              </a:tr>
            </a:tbl>
          </a:graphicData>
        </a:graphic>
      </p:graphicFrame>
      <p:sp>
        <p:nvSpPr>
          <p:cNvPr id="4" name="Rectangle 3">
            <a:extLst>
              <a:ext uri="{FF2B5EF4-FFF2-40B4-BE49-F238E27FC236}">
                <a16:creationId xmlns:a16="http://schemas.microsoft.com/office/drawing/2014/main" id="{5DCCF5BD-1247-1C7A-9C6F-A0D2794E633B}"/>
              </a:ext>
            </a:extLst>
          </p:cNvPr>
          <p:cNvSpPr/>
          <p:nvPr/>
        </p:nvSpPr>
        <p:spPr>
          <a:xfrm>
            <a:off x="688038" y="3526275"/>
            <a:ext cx="8753560" cy="587568"/>
          </a:xfrm>
          <a:prstGeom prst="rect">
            <a:avLst/>
          </a:prstGeom>
          <a:noFill/>
          <a:ln w="101600">
            <a:solidFill>
              <a:srgbClr val="1B0A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1">
            <a:extLst>
              <a:ext uri="{FF2B5EF4-FFF2-40B4-BE49-F238E27FC236}">
                <a16:creationId xmlns:a16="http://schemas.microsoft.com/office/drawing/2014/main" id="{E5225937-8997-D235-DF81-16366BDA9ADB}"/>
              </a:ext>
            </a:extLst>
          </p:cNvPr>
          <p:cNvSpPr txBox="1">
            <a:spLocks/>
          </p:cNvSpPr>
          <p:nvPr/>
        </p:nvSpPr>
        <p:spPr>
          <a:xfrm>
            <a:off x="8715983" y="6271403"/>
            <a:ext cx="3922508" cy="7035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i="1" dirty="0">
                <a:solidFill>
                  <a:srgbClr val="FFFF00"/>
                </a:solidFill>
                <a:latin typeface="Times New Roman" panose="02020603050405020304" pitchFamily="18" charset="0"/>
                <a:cs typeface="Times New Roman" panose="02020603050405020304" pitchFamily="18" charset="0"/>
              </a:rPr>
              <a:t>(Jeeves, November 1900)</a:t>
            </a:r>
          </a:p>
        </p:txBody>
      </p:sp>
      <p:sp>
        <p:nvSpPr>
          <p:cNvPr id="9" name="Rectangle 8">
            <a:extLst>
              <a:ext uri="{FF2B5EF4-FFF2-40B4-BE49-F238E27FC236}">
                <a16:creationId xmlns:a16="http://schemas.microsoft.com/office/drawing/2014/main" id="{0C51C3C6-AC30-6945-11E1-200499D1697E}"/>
              </a:ext>
            </a:extLst>
          </p:cNvPr>
          <p:cNvSpPr/>
          <p:nvPr/>
        </p:nvSpPr>
        <p:spPr>
          <a:xfrm>
            <a:off x="10326636" y="4150151"/>
            <a:ext cx="1125515" cy="7421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receipt&#10;&#10;Description automatically generated">
            <a:extLst>
              <a:ext uri="{FF2B5EF4-FFF2-40B4-BE49-F238E27FC236}">
                <a16:creationId xmlns:a16="http://schemas.microsoft.com/office/drawing/2014/main" id="{94A48652-DAE7-018D-4EA6-E8835F9BF2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2717" y="3005570"/>
            <a:ext cx="1801566" cy="2730794"/>
          </a:xfrm>
          <a:prstGeom prst="rect">
            <a:avLst/>
          </a:prstGeom>
          <a:ln w="28575">
            <a:solidFill>
              <a:srgbClr val="FF99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1839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 presetClass="mediacall" presetSubtype="0" fill="hold" nodeType="withEffect">
                                  <p:stCondLst>
                                    <p:cond delay="1500"/>
                                  </p:stCondLst>
                                  <p:childTnLst>
                                    <p:cmd type="call" cmd="playFrom(0.0)">
                                      <p:cBhvr>
                                        <p:cTn id="12" dur="1476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3" fill="hold" display="0">
                  <p:stCondLst>
                    <p:cond delay="indefinite"/>
                  </p:stCondLst>
                  <p:endCondLst>
                    <p:cond evt="onStopAudio" delay="0">
                      <p:tgtEl>
                        <p:sldTgt/>
                      </p:tgtEl>
                    </p:cond>
                  </p:endCondLst>
                </p:cTn>
                <p:tgtEl>
                  <p:spTgt spid="8"/>
                </p:tgtEl>
              </p:cMediaNode>
            </p:audio>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Q">
            <a:hlinkClick r:id="" action="ppaction://media"/>
            <a:extLst>
              <a:ext uri="{FF2B5EF4-FFF2-40B4-BE49-F238E27FC236}">
                <a16:creationId xmlns:a16="http://schemas.microsoft.com/office/drawing/2014/main" id="{54125E2D-11DE-0A40-04EF-C6B91AB934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35574" y="5586034"/>
            <a:ext cx="609600" cy="609600"/>
          </a:xfrm>
          <a:prstGeom prst="rect">
            <a:avLst/>
          </a:prstGeom>
        </p:spPr>
      </p:pic>
      <p:sp>
        <p:nvSpPr>
          <p:cNvPr id="3" name="Content Placeholder 2">
            <a:extLst>
              <a:ext uri="{FF2B5EF4-FFF2-40B4-BE49-F238E27FC236}">
                <a16:creationId xmlns:a16="http://schemas.microsoft.com/office/drawing/2014/main" id="{29E17ABC-0C45-0490-0E70-B58131DD3B07}"/>
              </a:ext>
            </a:extLst>
          </p:cNvPr>
          <p:cNvSpPr>
            <a:spLocks noGrp="1"/>
          </p:cNvSpPr>
          <p:nvPr>
            <p:ph idx="1"/>
          </p:nvPr>
        </p:nvSpPr>
        <p:spPr>
          <a:xfrm>
            <a:off x="541868" y="1219199"/>
            <a:ext cx="11108264" cy="4874295"/>
          </a:xfrm>
        </p:spPr>
        <p:txBody>
          <a:bodyPr>
            <a:noAutofit/>
          </a:bodyPr>
          <a:lstStyle/>
          <a:p>
            <a:pPr marL="863600" indent="-525463" algn="just">
              <a:lnSpc>
                <a:spcPct val="200000"/>
              </a:lnSpc>
              <a:buFont typeface="Wingdings" panose="05000000000000000000" pitchFamily="2" charset="2"/>
              <a:buChar char="Ø"/>
            </a:pPr>
            <a:r>
              <a:rPr lang="en-US" sz="2400" b="1" dirty="0">
                <a:solidFill>
                  <a:srgbClr val="00B0F0"/>
                </a:solidFill>
                <a:latin typeface="Times New Roman" panose="02020603050405020304" pitchFamily="18" charset="0"/>
                <a:cs typeface="Times New Roman" panose="02020603050405020304" pitchFamily="18" charset="0"/>
              </a:rPr>
              <a:t>RQ 1: </a:t>
            </a:r>
            <a:r>
              <a:rPr lang="en-US" sz="2400" dirty="0">
                <a:solidFill>
                  <a:schemeClr val="bg1"/>
                </a:solidFill>
                <a:latin typeface="Times New Roman" panose="02020603050405020304" pitchFamily="18" charset="0"/>
                <a:cs typeface="Times New Roman" panose="02020603050405020304" pitchFamily="18" charset="0"/>
              </a:rPr>
              <a:t>What was the occupational profile of Quarry Hill residents in the 1900s?</a:t>
            </a:r>
          </a:p>
          <a:p>
            <a:pPr marL="863600" indent="-525463" algn="just">
              <a:lnSpc>
                <a:spcPct val="200000"/>
              </a:lnSpc>
              <a:buFont typeface="Wingdings" panose="05000000000000000000" pitchFamily="2" charset="2"/>
              <a:buChar char="Ø"/>
            </a:pPr>
            <a:r>
              <a:rPr lang="en-US" sz="2400" b="1" dirty="0">
                <a:solidFill>
                  <a:srgbClr val="00B0F0"/>
                </a:solidFill>
                <a:latin typeface="Times New Roman" panose="02020603050405020304" pitchFamily="18" charset="0"/>
                <a:cs typeface="Times New Roman" panose="02020603050405020304" pitchFamily="18" charset="0"/>
              </a:rPr>
              <a:t>RQ 2:</a:t>
            </a:r>
            <a:r>
              <a:rPr lang="en-US" sz="2400" dirty="0">
                <a:solidFill>
                  <a:srgbClr val="00B0F0"/>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How do the available jobs impacted the average life expectancy of 	Quarry 		Hill residents in the 1900s?</a:t>
            </a:r>
          </a:p>
          <a:p>
            <a:pPr marL="863600" indent="-525463" algn="just">
              <a:lnSpc>
                <a:spcPct val="200000"/>
              </a:lnSpc>
              <a:buFont typeface="Wingdings" panose="05000000000000000000" pitchFamily="2" charset="2"/>
              <a:buChar char="Ø"/>
            </a:pPr>
            <a:r>
              <a:rPr lang="en-US" sz="2400" b="1" dirty="0">
                <a:solidFill>
                  <a:srgbClr val="00B0F0"/>
                </a:solidFill>
                <a:latin typeface="Times New Roman" panose="02020603050405020304" pitchFamily="18" charset="0"/>
                <a:cs typeface="Times New Roman" panose="02020603050405020304" pitchFamily="18" charset="0"/>
              </a:rPr>
              <a:t>RQ 3:</a:t>
            </a:r>
            <a:r>
              <a:rPr lang="en-US" sz="2400" dirty="0">
                <a:solidFill>
                  <a:srgbClr val="00B0F0"/>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How did the tenants contribute to Quarry Hill’s socioeconomic fabric 		during the early 1900s, despite being an unhealthy living area?</a:t>
            </a:r>
          </a:p>
        </p:txBody>
      </p:sp>
      <p:sp>
        <p:nvSpPr>
          <p:cNvPr id="2" name="Title 1">
            <a:extLst>
              <a:ext uri="{FF2B5EF4-FFF2-40B4-BE49-F238E27FC236}">
                <a16:creationId xmlns:a16="http://schemas.microsoft.com/office/drawing/2014/main" id="{B663E923-FEF2-F4B1-9FFD-56945E01B63E}"/>
              </a:ext>
            </a:extLst>
          </p:cNvPr>
          <p:cNvSpPr txBox="1">
            <a:spLocks/>
          </p:cNvSpPr>
          <p:nvPr/>
        </p:nvSpPr>
        <p:spPr>
          <a:xfrm>
            <a:off x="127000" y="55817"/>
            <a:ext cx="11937999" cy="7086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2800" b="1" dirty="0">
                <a:solidFill>
                  <a:srgbClr val="FFC000"/>
                </a:solidFill>
                <a:latin typeface="Times New Roman" panose="02020603050405020304" pitchFamily="18" charset="0"/>
                <a:cs typeface="Times New Roman" panose="02020603050405020304" pitchFamily="18" charset="0"/>
              </a:rPr>
              <a:t>Research Questions</a:t>
            </a:r>
          </a:p>
        </p:txBody>
      </p:sp>
      <p:sp>
        <p:nvSpPr>
          <p:cNvPr id="4" name="Rectangle 3">
            <a:extLst>
              <a:ext uri="{FF2B5EF4-FFF2-40B4-BE49-F238E27FC236}">
                <a16:creationId xmlns:a16="http://schemas.microsoft.com/office/drawing/2014/main" id="{88CE9358-6D87-171C-CBF6-8F55598484A8}"/>
              </a:ext>
            </a:extLst>
          </p:cNvPr>
          <p:cNvSpPr/>
          <p:nvPr/>
        </p:nvSpPr>
        <p:spPr>
          <a:xfrm>
            <a:off x="10152073" y="5229353"/>
            <a:ext cx="1498059" cy="13147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393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13"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1" end="1"/>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1000" fill="hold"/>
                                        <p:tgtEl>
                                          <p:spTgt spid="3">
                                            <p:txEl>
                                              <p:pRg st="2" end="2"/>
                                            </p:txEl>
                                          </p:spTgt>
                                        </p:tgtEl>
                                        <p:attrNameLst>
                                          <p:attrName>ppt_w</p:attrName>
                                        </p:attrNameLst>
                                      </p:cBhvr>
                                      <p:tavLst>
                                        <p:tav tm="0">
                                          <p:val>
                                            <p:strVal val="#ppt_w+.3"/>
                                          </p:val>
                                        </p:tav>
                                        <p:tav tm="100000">
                                          <p:val>
                                            <p:strVal val="#ppt_w"/>
                                          </p:val>
                                        </p:tav>
                                      </p:tavLst>
                                    </p:anim>
                                    <p:anim calcmode="lin" valueType="num">
                                      <p:cBhvr>
                                        <p:cTn id="18"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3">
                                            <p:txEl>
                                              <p:pRg st="2" end="2"/>
                                            </p:txEl>
                                          </p:spTgt>
                                        </p:tgtEl>
                                      </p:cBhvr>
                                    </p:animEffect>
                                  </p:childTnLst>
                                </p:cTn>
                              </p:par>
                              <p:par>
                                <p:cTn id="20" presetID="1" presetClass="mediacall" presetSubtype="0" fill="hold" nodeType="withEffect">
                                  <p:stCondLst>
                                    <p:cond delay="0"/>
                                  </p:stCondLst>
                                  <p:childTnLst>
                                    <p:cmd type="call" cmd="playFrom(0.0)">
                                      <p:cBhvr>
                                        <p:cTn id="21" dur="99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CCCFDD7-52E6-1373-0052-552BD70ED0EA}"/>
              </a:ext>
            </a:extLst>
          </p:cNvPr>
          <p:cNvSpPr txBox="1">
            <a:spLocks/>
          </p:cNvSpPr>
          <p:nvPr/>
        </p:nvSpPr>
        <p:spPr>
          <a:xfrm>
            <a:off x="622570" y="1108951"/>
            <a:ext cx="11011711" cy="53502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just">
              <a:lnSpc>
                <a:spcPct val="150000"/>
              </a:lnSpc>
              <a:spcBef>
                <a:spcPts val="0"/>
              </a:spcBef>
              <a:spcAft>
                <a:spcPts val="0"/>
              </a:spcAft>
              <a:buNone/>
            </a:pPr>
            <a:r>
              <a:rPr lang="en-US" sz="3200" i="1" kern="100" dirty="0">
                <a:solidFill>
                  <a:schemeClr val="bg1"/>
                </a:solidFill>
                <a:latin typeface="Times New Roman" panose="02020603050405020304" pitchFamily="18" charset="0"/>
                <a:ea typeface="Calibri" panose="020F0502020204030204" pitchFamily="34" charset="0"/>
                <a:cs typeface="Arial" panose="020B0604020202020204" pitchFamily="34" charset="0"/>
              </a:rPr>
              <a:t>	“This reference book offers a comprehensive overview of Quarry Hill, including information about its properties, streets, reserve plots, and property’s owners and tenants. As an industrial city, the majority of its residents were worker tenants. </a:t>
            </a:r>
            <a:r>
              <a:rPr lang="en-US" sz="3200" i="1" kern="100" dirty="0">
                <a:solidFill>
                  <a:srgbClr val="FFC000"/>
                </a:solidFill>
                <a:latin typeface="Times New Roman" panose="02020603050405020304" pitchFamily="18" charset="0"/>
                <a:ea typeface="Calibri" panose="020F0502020204030204" pitchFamily="34" charset="0"/>
                <a:cs typeface="Arial" panose="020B0604020202020204" pitchFamily="34" charset="0"/>
              </a:rPr>
              <a:t>Our group has focused on researching the available professions during the 1900s and comparing them to those in today's digital era.”</a:t>
            </a:r>
            <a:endParaRPr lang="en-US" sz="3200" i="1" kern="100" dirty="0">
              <a:solidFill>
                <a:srgbClr val="FFC000"/>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081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AE6086C-6B39-2A27-8063-39AA6A439BDD}"/>
              </a:ext>
            </a:extLst>
          </p:cNvPr>
          <p:cNvSpPr txBox="1">
            <a:spLocks/>
          </p:cNvSpPr>
          <p:nvPr/>
        </p:nvSpPr>
        <p:spPr>
          <a:xfrm>
            <a:off x="118533" y="101603"/>
            <a:ext cx="11937999" cy="7086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2800" b="1" dirty="0">
                <a:solidFill>
                  <a:srgbClr val="FFC000"/>
                </a:solidFill>
                <a:latin typeface="Times New Roman" panose="02020603050405020304" pitchFamily="18" charset="0"/>
                <a:cs typeface="Times New Roman" panose="02020603050405020304" pitchFamily="18" charset="0"/>
              </a:rPr>
              <a:t>Data Collection and Sample Size</a:t>
            </a:r>
          </a:p>
        </p:txBody>
      </p:sp>
      <p:sp>
        <p:nvSpPr>
          <p:cNvPr id="6" name="Content Placeholder 2">
            <a:extLst>
              <a:ext uri="{FF2B5EF4-FFF2-40B4-BE49-F238E27FC236}">
                <a16:creationId xmlns:a16="http://schemas.microsoft.com/office/drawing/2014/main" id="{530186BC-6D85-F24C-15A5-E017692DB335}"/>
              </a:ext>
            </a:extLst>
          </p:cNvPr>
          <p:cNvSpPr>
            <a:spLocks noGrp="1"/>
          </p:cNvSpPr>
          <p:nvPr>
            <p:ph idx="1"/>
          </p:nvPr>
        </p:nvSpPr>
        <p:spPr>
          <a:xfrm>
            <a:off x="84669" y="694274"/>
            <a:ext cx="11921064" cy="5655734"/>
          </a:xfrm>
        </p:spPr>
        <p:txBody>
          <a:bodyPr>
            <a:noAutofit/>
          </a:bodyPr>
          <a:lstStyle/>
          <a:p>
            <a:pPr marL="0" indent="0" algn="just">
              <a:lnSpc>
                <a:spcPct val="150000"/>
              </a:lnSpc>
              <a:buNone/>
            </a:pPr>
            <a:r>
              <a:rPr lang="en-US" sz="2400" dirty="0">
                <a:solidFill>
                  <a:schemeClr val="bg1"/>
                </a:solidFill>
                <a:latin typeface="Times New Roman" panose="02020603050405020304" pitchFamily="18" charset="0"/>
                <a:cs typeface="Times New Roman" panose="02020603050405020304" pitchFamily="18" charset="0"/>
              </a:rPr>
              <a:t>	To provide preliminary insights and explore likely trends and patterns in the data for future research directions, </a:t>
            </a:r>
            <a:r>
              <a:rPr lang="en-US" sz="2400" b="1" i="1" dirty="0">
                <a:solidFill>
                  <a:srgbClr val="00B0F0"/>
                </a:solidFill>
                <a:latin typeface="Times New Roman" panose="02020603050405020304" pitchFamily="18" charset="0"/>
                <a:cs typeface="Times New Roman" panose="02020603050405020304" pitchFamily="18" charset="0"/>
              </a:rPr>
              <a:t>a random sample of 100 properties </a:t>
            </a:r>
            <a:r>
              <a:rPr lang="en-US" sz="2400" dirty="0">
                <a:solidFill>
                  <a:schemeClr val="bg1"/>
                </a:solidFill>
                <a:latin typeface="Times New Roman" panose="02020603050405020304" pitchFamily="18" charset="0"/>
                <a:cs typeface="Times New Roman" panose="02020603050405020304" pitchFamily="18" charset="0"/>
              </a:rPr>
              <a:t>was selected to ensure a suitable representation of the population. </a:t>
            </a:r>
          </a:p>
        </p:txBody>
      </p:sp>
      <p:graphicFrame>
        <p:nvGraphicFramePr>
          <p:cNvPr id="2" name="Chart 1">
            <a:extLst>
              <a:ext uri="{FF2B5EF4-FFF2-40B4-BE49-F238E27FC236}">
                <a16:creationId xmlns:a16="http://schemas.microsoft.com/office/drawing/2014/main" id="{5C6272FE-9231-E0CD-12CA-7E1DB94E55F1}"/>
              </a:ext>
            </a:extLst>
          </p:cNvPr>
          <p:cNvGraphicFramePr>
            <a:graphicFrameLocks/>
          </p:cNvGraphicFramePr>
          <p:nvPr>
            <p:extLst>
              <p:ext uri="{D42A27DB-BD31-4B8C-83A1-F6EECF244321}">
                <p14:modId xmlns:p14="http://schemas.microsoft.com/office/powerpoint/2010/main" val="528616723"/>
              </p:ext>
            </p:extLst>
          </p:nvPr>
        </p:nvGraphicFramePr>
        <p:xfrm>
          <a:off x="594273" y="2843658"/>
          <a:ext cx="5163059" cy="319423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Chart 2">
            <a:extLst>
              <a:ext uri="{FF2B5EF4-FFF2-40B4-BE49-F238E27FC236}">
                <a16:creationId xmlns:a16="http://schemas.microsoft.com/office/drawing/2014/main" id="{646BBFAF-2DB7-CA54-E089-98ED5189AAE3}"/>
              </a:ext>
            </a:extLst>
          </p:cNvPr>
          <p:cNvGraphicFramePr>
            <a:graphicFrameLocks/>
          </p:cNvGraphicFramePr>
          <p:nvPr>
            <p:extLst>
              <p:ext uri="{D42A27DB-BD31-4B8C-83A1-F6EECF244321}">
                <p14:modId xmlns:p14="http://schemas.microsoft.com/office/powerpoint/2010/main" val="4097542953"/>
              </p:ext>
            </p:extLst>
          </p:nvPr>
        </p:nvGraphicFramePr>
        <p:xfrm>
          <a:off x="6433579" y="2843657"/>
          <a:ext cx="5163059" cy="3194235"/>
        </p:xfrm>
        <a:graphic>
          <a:graphicData uri="http://schemas.openxmlformats.org/drawingml/2006/chart">
            <c:chart xmlns:c="http://schemas.openxmlformats.org/drawingml/2006/chart" xmlns:r="http://schemas.openxmlformats.org/officeDocument/2006/relationships" r:id="rId6"/>
          </a:graphicData>
        </a:graphic>
      </p:graphicFrame>
      <p:pic>
        <p:nvPicPr>
          <p:cNvPr id="4" name="100 properties">
            <a:hlinkClick r:id="" action="ppaction://media"/>
            <a:extLst>
              <a:ext uri="{FF2B5EF4-FFF2-40B4-BE49-F238E27FC236}">
                <a16:creationId xmlns:a16="http://schemas.microsoft.com/office/drawing/2014/main" id="{140519DA-58EF-3BC1-0D90-DBB325091B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82131" y="2005162"/>
            <a:ext cx="415775" cy="415775"/>
          </a:xfrm>
          <a:prstGeom prst="rect">
            <a:avLst/>
          </a:prstGeom>
        </p:spPr>
      </p:pic>
      <p:sp>
        <p:nvSpPr>
          <p:cNvPr id="7" name="Rectangle 6">
            <a:extLst>
              <a:ext uri="{FF2B5EF4-FFF2-40B4-BE49-F238E27FC236}">
                <a16:creationId xmlns:a16="http://schemas.microsoft.com/office/drawing/2014/main" id="{78D526EA-A788-7B79-52DB-551C89E9678B}"/>
              </a:ext>
            </a:extLst>
          </p:cNvPr>
          <p:cNvSpPr/>
          <p:nvPr/>
        </p:nvSpPr>
        <p:spPr>
          <a:xfrm>
            <a:off x="10931709" y="1980364"/>
            <a:ext cx="768741" cy="674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562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0" end="0"/>
                                            </p:txEl>
                                          </p:spTgt>
                                        </p:tgtEl>
                                      </p:cBhvr>
                                    </p:animEffect>
                                  </p:childTnLst>
                                </p:cTn>
                              </p:par>
                              <p:par>
                                <p:cTn id="10" presetID="1" presetClass="mediacall" presetSubtype="0" fill="hold" nodeType="withEffect">
                                  <p:stCondLst>
                                    <p:cond delay="0"/>
                                  </p:stCondLst>
                                  <p:childTnLst>
                                    <p:cmd type="call" cmd="playFrom(0.0)">
                                      <p:cBhvr>
                                        <p:cTn id="11" dur="227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2720</TotalTime>
  <Words>2305</Words>
  <Application>Microsoft Office PowerPoint</Application>
  <PresentationFormat>Widescreen</PresentationFormat>
  <Paragraphs>137</Paragraphs>
  <Slides>25</Slides>
  <Notes>10</Notes>
  <HiddenSlides>0</HiddenSlides>
  <MMClips>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Baguet Script</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Taj Muhammad [me22t2m]</dc:creator>
  <cp:lastModifiedBy>Taj Muhammad [me22t2m]</cp:lastModifiedBy>
  <cp:revision>503</cp:revision>
  <dcterms:created xsi:type="dcterms:W3CDTF">2023-03-03T14:49:33Z</dcterms:created>
  <dcterms:modified xsi:type="dcterms:W3CDTF">2023-04-06T11:30:32Z</dcterms:modified>
</cp:coreProperties>
</file>